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63" r:id="rId1"/>
    <p:sldMasterId id="2147483796" r:id="rId2"/>
  </p:sldMasterIdLst>
  <p:notesMasterIdLst>
    <p:notesMasterId r:id="rId35"/>
  </p:notesMasterIdLst>
  <p:handoutMasterIdLst>
    <p:handoutMasterId r:id="rId36"/>
  </p:handoutMasterIdLst>
  <p:sldIdLst>
    <p:sldId id="683" r:id="rId3"/>
    <p:sldId id="715" r:id="rId4"/>
    <p:sldId id="716" r:id="rId5"/>
    <p:sldId id="754" r:id="rId6"/>
    <p:sldId id="718" r:id="rId7"/>
    <p:sldId id="719" r:id="rId8"/>
    <p:sldId id="721" r:id="rId9"/>
    <p:sldId id="722" r:id="rId10"/>
    <p:sldId id="723" r:id="rId11"/>
    <p:sldId id="724" r:id="rId12"/>
    <p:sldId id="726" r:id="rId13"/>
    <p:sldId id="725" r:id="rId14"/>
    <p:sldId id="759" r:id="rId15"/>
    <p:sldId id="728" r:id="rId16"/>
    <p:sldId id="729" r:id="rId17"/>
    <p:sldId id="730" r:id="rId18"/>
    <p:sldId id="731" r:id="rId19"/>
    <p:sldId id="755" r:id="rId20"/>
    <p:sldId id="733" r:id="rId21"/>
    <p:sldId id="734" r:id="rId22"/>
    <p:sldId id="735" r:id="rId23"/>
    <p:sldId id="736" r:id="rId24"/>
    <p:sldId id="745" r:id="rId25"/>
    <p:sldId id="738" r:id="rId26"/>
    <p:sldId id="739" r:id="rId27"/>
    <p:sldId id="742" r:id="rId28"/>
    <p:sldId id="743" r:id="rId29"/>
    <p:sldId id="744" r:id="rId30"/>
    <p:sldId id="760" r:id="rId31"/>
    <p:sldId id="741" r:id="rId32"/>
    <p:sldId id="746" r:id="rId33"/>
    <p:sldId id="74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B49"/>
    <a:srgbClr val="E69F1B"/>
    <a:srgbClr val="7F580F"/>
    <a:srgbClr val="F4A81D"/>
    <a:srgbClr val="F7A81B"/>
    <a:srgbClr val="D7E35A"/>
    <a:srgbClr val="97D6EC"/>
    <a:srgbClr val="00A6B7"/>
    <a:srgbClr val="0F5257"/>
    <a:srgbClr val="88A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7" autoAdjust="0"/>
    <p:restoredTop sz="94492"/>
  </p:normalViewPr>
  <p:slideViewPr>
    <p:cSldViewPr snapToGrid="0" snapToObjects="1">
      <p:cViewPr varScale="1">
        <p:scale>
          <a:sx n="94" d="100"/>
          <a:sy n="94" d="100"/>
        </p:scale>
        <p:origin x="5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246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F2-4448-9AD5-CFFE42B4FDBA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F2-4448-9AD5-CFFE42B4FD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F2-4448-9AD5-CFFE42B4FDB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F2-4448-9AD5-CFFE42B4FDBA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F2-4448-9AD5-CFFE42B4FD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27CA6-12BA-4E25-8D0C-D0BF47BEA956}" type="datetimeFigureOut">
              <a:rPr lang="en-US" smtClean="0"/>
              <a:t>3/6/18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36C39-415E-47A8-98C8-62E2BB296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55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A80A5-7BB0-734F-8C27-B1DC0FB7F823}" type="datetimeFigureOut">
              <a:rPr lang="en-US" smtClean="0"/>
              <a:t>3/6/18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511DD-DAB9-1647-97C7-AACDE6029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ngel.co/artificial-intelligenc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code.net/2017/9/1/16236506/tech-amazon-apple-gdp-spending-productivity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code.net/2017/9/1/16236506/tech-amazon-apple-gdp-spending-productivity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https://angel.co/artificial-intelligence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511DD-DAB9-1647-97C7-AACDE6029B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hlinkClick r:id="rId3"/>
              </a:rPr>
              <a:t> https://www.recode.net/2017/9/1/16236506/tech-amazon-apple-gdp-spending-productivity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511DD-DAB9-1647-97C7-AACDE6029B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64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www.cbinsights.com</a:t>
            </a:r>
            <a:r>
              <a:rPr lang="en-US" dirty="0"/>
              <a:t>/research/top-acquirers-</a:t>
            </a:r>
            <a:r>
              <a:rPr lang="en-US" dirty="0" err="1"/>
              <a:t>ai</a:t>
            </a:r>
            <a:r>
              <a:rPr lang="en-US" dirty="0"/>
              <a:t>-startups-ma-timeline/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511DD-DAB9-1647-97C7-AACDE6029B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46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hlinkClick r:id="rId3"/>
              </a:rPr>
              <a:t> https://www.recode.net/2017/9/1/16236506/tech-amazon-apple-gdp-spending-productivity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511DD-DAB9-1647-97C7-AACDE6029B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9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839775"/>
            <a:ext cx="12192000" cy="5588013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315" y="1381381"/>
            <a:ext cx="11401371" cy="2387600"/>
          </a:xfr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defRPr sz="7000" spc="300" baseline="0">
                <a:solidFill>
                  <a:schemeClr val="bg1"/>
                </a:solidFill>
              </a:defRPr>
            </a:lvl1pPr>
          </a:lstStyle>
          <a:p>
            <a:r>
              <a:rPr lang="en-US" sz="7000" spc="300" dirty="0">
                <a:solidFill>
                  <a:schemeClr val="bg1"/>
                </a:solidFill>
              </a:rPr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381" y="4296129"/>
            <a:ext cx="7144379" cy="628248"/>
          </a:xfrm>
        </p:spPr>
        <p:txBody>
          <a:bodyPr>
            <a:normAutofit/>
          </a:bodyPr>
          <a:lstStyle>
            <a:lvl1pPr marL="0" indent="0" algn="r">
              <a:buNone/>
              <a:defRPr sz="1400" b="0" i="1" cap="none" spc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651381" y="5928912"/>
            <a:ext cx="7144379" cy="346075"/>
          </a:xfrm>
        </p:spPr>
        <p:txBody>
          <a:bodyPr>
            <a:normAutofit/>
          </a:bodyPr>
          <a:lstStyle>
            <a:lvl1pPr marL="0" indent="0" algn="r">
              <a:buNone/>
              <a:defRPr sz="1200" b="0" i="0" cap="all" spc="1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Month Year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0968" y="343179"/>
            <a:ext cx="1764792" cy="1955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2940" y="6605330"/>
            <a:ext cx="3512820" cy="9118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Divider">
    <p:bg>
      <p:bgPr>
        <a:solidFill>
          <a:srgbClr val="199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6184" y="0"/>
            <a:ext cx="11436349" cy="6874859"/>
          </a:xfrm>
        </p:spPr>
        <p:txBody>
          <a:bodyPr anchor="ctr"/>
          <a:lstStyle>
            <a:lvl1pPr marL="0" indent="0" algn="ctr">
              <a:buNone/>
              <a:defRPr sz="6000" b="0" i="0" cap="all" spc="200" baseline="0">
                <a:solidFill>
                  <a:schemeClr val="bg1"/>
                </a:solidFill>
                <a:latin typeface="Oswald"/>
              </a:defRPr>
            </a:lvl1pPr>
            <a:lvl2pPr algn="ctr">
              <a:defRPr sz="1800" i="0" spc="100" baseline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DIVIDER HEADING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C Pull 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4783138" y="377825"/>
            <a:ext cx="6770430" cy="58245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11113" marR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2pPr>
            <a:lvl3pPr marL="0" marR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LEVEL 1 TITLE</a:t>
            </a:r>
          </a:p>
          <a:p>
            <a:pPr marL="11113" marR="0" lvl="1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“Pull quote goes here. All text should be white. Pull quote goes here. All text should be white. Pull quote goes here.</a:t>
            </a:r>
            <a:br>
              <a:rPr lang="en-US" dirty="0"/>
            </a:br>
            <a:r>
              <a:rPr lang="en-US" dirty="0"/>
              <a:t>All text should be white.”</a:t>
            </a:r>
          </a:p>
          <a:p>
            <a:pPr marL="0" marR="0" lvl="2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PERSON BEING QUOTED</a:t>
            </a: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82889" y="6400451"/>
            <a:ext cx="677067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372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C pull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4783139" y="377825"/>
            <a:ext cx="6770430" cy="58245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1113" marR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2pPr>
            <a:lvl3pPr marL="0" marR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PULL QUOTE GOES HERE. USE A SPOT color TO CALL OUT CERTAIN WORDS. PULL QUOTE GOES HERE. USE A SPOT color TO CALL OUT CERTAIN WORDS. PULL QUOTE GOES HERE. USE A SPOT color TO CALL OUT CERTAIN WORDS. </a:t>
            </a: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82889" y="6400451"/>
            <a:ext cx="677067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80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screen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45168" y="0"/>
            <a:ext cx="11746832" cy="614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0179" y="3268988"/>
            <a:ext cx="10723390" cy="981308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0179" y="6400451"/>
            <a:ext cx="5345353" cy="457549"/>
          </a:xfrm>
        </p:spPr>
        <p:txBody>
          <a:bodyPr/>
          <a:lstStyle/>
          <a:p>
            <a:r>
              <a:rPr lang="en-US"/>
              <a:t>This document is confidential and intended solely for the client to whom it is addressed.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13837" y="4255571"/>
            <a:ext cx="107233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2960" y="4453128"/>
            <a:ext cx="10714266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400" b="1" i="0" cap="all" spc="150" baseline="0">
                <a:solidFill>
                  <a:schemeClr val="accent1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Optional subhead goes here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675861" y="6148137"/>
            <a:ext cx="11171582" cy="70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63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Level 1 text. Bullet is optional and may be removed. Click “indent more” to access additional type styles.</a:t>
            </a:r>
          </a:p>
          <a:p>
            <a:pPr lvl="1"/>
            <a:r>
              <a:rPr lang="en-US" dirty="0"/>
              <a:t>Level 2 nested bullet</a:t>
            </a:r>
          </a:p>
          <a:p>
            <a:pPr lvl="2"/>
            <a:r>
              <a:rPr lang="en-US" dirty="0"/>
              <a:t>Third level optional descriptive paragraph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Fifth level source info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10253870" cy="457549"/>
          </a:xfrm>
          <a:prstGeom prst="rect">
            <a:avLst/>
          </a:prstGeom>
        </p:spPr>
        <p:txBody>
          <a:bodyPr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This document is confidential and intended solely for the client to whom it is addressed.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610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610772"/>
            <a:ext cx="5295900" cy="4599528"/>
          </a:xfrm>
        </p:spPr>
        <p:txBody>
          <a:bodyPr/>
          <a:lstStyle/>
          <a:p>
            <a:pPr lvl="0"/>
            <a:r>
              <a:rPr lang="en-US" dirty="0"/>
              <a:t>Level 1 text. Bullet is optional and may be removed. Click “indent more” to access additional type styles.</a:t>
            </a:r>
          </a:p>
          <a:p>
            <a:pPr lvl="1"/>
            <a:r>
              <a:rPr lang="en-US" dirty="0"/>
              <a:t>Level 2 nested bullet</a:t>
            </a:r>
          </a:p>
          <a:p>
            <a:pPr lvl="2"/>
            <a:r>
              <a:rPr lang="en-US" dirty="0"/>
              <a:t>Third level optional descriptive paragraph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Fifth level source info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257668" y="1610772"/>
            <a:ext cx="5295900" cy="4599528"/>
          </a:xfrm>
        </p:spPr>
        <p:txBody>
          <a:bodyPr/>
          <a:lstStyle/>
          <a:p>
            <a:pPr lvl="0"/>
            <a:r>
              <a:rPr lang="en-US" dirty="0"/>
              <a:t>Level 1 text. Bullet is optional and may be removed. Click “indent more” to access additional type styles.</a:t>
            </a:r>
          </a:p>
          <a:p>
            <a:pPr lvl="1"/>
            <a:r>
              <a:rPr lang="en-US" dirty="0"/>
              <a:t>Level 2 nested bullet</a:t>
            </a:r>
          </a:p>
          <a:p>
            <a:pPr lvl="2"/>
            <a:r>
              <a:rPr lang="en-US" dirty="0"/>
              <a:t>Third level optional descriptive paragraph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Fifth level source info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10253870" cy="457549"/>
          </a:xfrm>
          <a:prstGeom prst="rect">
            <a:avLst/>
          </a:prstGeom>
        </p:spPr>
        <p:txBody>
          <a:bodyPr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This document is confidential and intended solely for the client to whom it is addressed.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 Col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1" y="1610772"/>
            <a:ext cx="3309594" cy="4599528"/>
          </a:xfrm>
        </p:spPr>
        <p:txBody>
          <a:bodyPr/>
          <a:lstStyle/>
          <a:p>
            <a:pPr lvl="0"/>
            <a:r>
              <a:rPr lang="en-US" dirty="0"/>
              <a:t>Level 1 text. Bullet is optional and may be removed. Click “indent more” to access additional type styles.</a:t>
            </a:r>
          </a:p>
          <a:p>
            <a:pPr lvl="1"/>
            <a:r>
              <a:rPr lang="en-US" dirty="0"/>
              <a:t>Level 2 nested bullet</a:t>
            </a:r>
          </a:p>
          <a:p>
            <a:pPr lvl="2"/>
            <a:r>
              <a:rPr lang="en-US" dirty="0"/>
              <a:t>Third level optional descriptive paragraph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Fifth level source info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41088" y="1610772"/>
            <a:ext cx="3309594" cy="4599528"/>
          </a:xfrm>
        </p:spPr>
        <p:txBody>
          <a:bodyPr/>
          <a:lstStyle/>
          <a:p>
            <a:pPr lvl="0"/>
            <a:r>
              <a:rPr lang="en-US" dirty="0"/>
              <a:t>Level 1 text. Bullet is optional and may be removed. Click “indent more” to access additional type styles.</a:t>
            </a:r>
          </a:p>
          <a:p>
            <a:pPr lvl="1"/>
            <a:r>
              <a:rPr lang="en-US" dirty="0"/>
              <a:t>Level 2 nested bullet</a:t>
            </a:r>
          </a:p>
          <a:p>
            <a:pPr lvl="2"/>
            <a:r>
              <a:rPr lang="en-US" dirty="0"/>
              <a:t>Third level optional descriptive paragraph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Fifth level source info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8243974" y="1610772"/>
            <a:ext cx="3309594" cy="4599528"/>
          </a:xfrm>
        </p:spPr>
        <p:txBody>
          <a:bodyPr/>
          <a:lstStyle/>
          <a:p>
            <a:pPr lvl="0"/>
            <a:r>
              <a:rPr lang="en-US" dirty="0"/>
              <a:t>Level 1 text. Bullet is optional and may be removed. Click “indent more” to access additional type styles.</a:t>
            </a:r>
          </a:p>
          <a:p>
            <a:pPr lvl="1"/>
            <a:r>
              <a:rPr lang="en-US" dirty="0"/>
              <a:t>Level 2 nested bullet</a:t>
            </a:r>
          </a:p>
          <a:p>
            <a:pPr lvl="2"/>
            <a:r>
              <a:rPr lang="en-US" dirty="0"/>
              <a:t>Third level optional descriptive paragraph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Fifth level source info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10253870" cy="457549"/>
          </a:xfrm>
          <a:prstGeom prst="rect">
            <a:avLst/>
          </a:prstGeom>
        </p:spPr>
        <p:txBody>
          <a:bodyPr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This document is confidential and intended solely for the client to whom it is addressed.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Graphic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610772"/>
            <a:ext cx="10715368" cy="2034128"/>
          </a:xfrm>
        </p:spPr>
        <p:txBody>
          <a:bodyPr/>
          <a:lstStyle/>
          <a:p>
            <a:pPr lvl="0"/>
            <a:r>
              <a:rPr lang="en-US" dirty="0"/>
              <a:t>Level 1 text. Bullet is optional and may be removed. Click “indent more” to access additional type styles.</a:t>
            </a:r>
          </a:p>
          <a:p>
            <a:pPr lvl="1"/>
            <a:r>
              <a:rPr lang="en-US" dirty="0"/>
              <a:t>Level 2 nested bullet</a:t>
            </a:r>
          </a:p>
          <a:p>
            <a:pPr lvl="2"/>
            <a:r>
              <a:rPr lang="en-US" dirty="0"/>
              <a:t>Third level optional descriptive paragraph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Fifth level source info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838200" y="3835400"/>
            <a:ext cx="10715625" cy="23495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10253870" cy="457549"/>
          </a:xfrm>
          <a:prstGeom prst="rect">
            <a:avLst/>
          </a:prstGeom>
        </p:spPr>
        <p:txBody>
          <a:bodyPr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This document is confidential and intended solely for the client to whom it is addressed.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able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610772"/>
            <a:ext cx="10715368" cy="2034128"/>
          </a:xfrm>
        </p:spPr>
        <p:txBody>
          <a:bodyPr/>
          <a:lstStyle/>
          <a:p>
            <a:pPr lvl="0"/>
            <a:r>
              <a:rPr lang="en-US" dirty="0"/>
              <a:t>Level 1 text. Bullet is optional and may be removed. Click “indent more” to access additional type styles.</a:t>
            </a:r>
          </a:p>
          <a:p>
            <a:pPr lvl="1"/>
            <a:r>
              <a:rPr lang="en-US" dirty="0"/>
              <a:t>Level 2 nested bullet</a:t>
            </a:r>
          </a:p>
          <a:p>
            <a:pPr lvl="2"/>
            <a:r>
              <a:rPr lang="en-US" dirty="0"/>
              <a:t>Third level optional descriptive paragraph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Fifth level source info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3835400"/>
            <a:ext cx="10715625" cy="24003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10253870" cy="457549"/>
          </a:xfrm>
          <a:prstGeom prst="rect">
            <a:avLst/>
          </a:prstGeom>
        </p:spPr>
        <p:txBody>
          <a:bodyPr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This document is confidential and intended solely for the client to whom it is addressed.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sidebar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838200" y="1610772"/>
            <a:ext cx="6388100" cy="461222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7429500" y="1610772"/>
            <a:ext cx="4124325" cy="4612228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10253870" cy="457549"/>
          </a:xfrm>
          <a:prstGeom prst="rect">
            <a:avLst/>
          </a:prstGeom>
        </p:spPr>
        <p:txBody>
          <a:bodyPr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This document is confidential and intended solely for the client to whom it is addressed.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7999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6184" y="831868"/>
            <a:ext cx="11436349" cy="5211124"/>
          </a:xfrm>
        </p:spPr>
        <p:txBody>
          <a:bodyPr anchor="ctr"/>
          <a:lstStyle>
            <a:lvl1pPr marL="0" indent="0" algn="ctr">
              <a:buNone/>
              <a:defRPr sz="6000" b="0" i="0" cap="all" spc="200" baseline="0">
                <a:solidFill>
                  <a:schemeClr val="bg1"/>
                </a:solidFill>
                <a:latin typeface="Oswald"/>
              </a:defRPr>
            </a:lvl1pPr>
            <a:lvl2pPr algn="ctr">
              <a:defRPr sz="1800" i="0" spc="100" baseline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DIVIDER HEADING</a:t>
            </a: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sidebar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2"/>
          </p:nvPr>
        </p:nvSpPr>
        <p:spPr>
          <a:xfrm>
            <a:off x="838200" y="1611313"/>
            <a:ext cx="6400800" cy="461168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7429500" y="1610772"/>
            <a:ext cx="4124325" cy="4612228"/>
          </a:xfrm>
        </p:spPr>
        <p:txBody>
          <a:bodyPr/>
          <a:lstStyle>
            <a:lvl1pPr marL="0" indent="0">
              <a:buNone/>
              <a:defRPr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10253870" cy="457549"/>
          </a:xfrm>
          <a:prstGeom prst="rect">
            <a:avLst/>
          </a:prstGeom>
        </p:spPr>
        <p:txBody>
          <a:bodyPr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This document is confidential and intended solely for the client to whom it is addressed.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10253870" cy="457549"/>
          </a:xfrm>
          <a:prstGeom prst="rect">
            <a:avLst/>
          </a:prstGeom>
        </p:spPr>
        <p:txBody>
          <a:bodyPr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This document is confidential and intended solely for the client to whom it is addressed.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610772"/>
            <a:ext cx="10715368" cy="915612"/>
          </a:xfrm>
        </p:spPr>
        <p:txBody>
          <a:bodyPr/>
          <a:lstStyle>
            <a:lvl1pPr marL="0" indent="0">
              <a:buNone/>
              <a:defRPr i="1">
                <a:latin typeface="Georgia" charset="0"/>
                <a:ea typeface="Georgia" charset="0"/>
                <a:cs typeface="Georgia" charset="0"/>
              </a:defRPr>
            </a:lvl1pPr>
            <a:lvl2pPr marL="7938" indent="0">
              <a:spcBef>
                <a:spcPts val="2400"/>
              </a:spcBef>
              <a:buNone/>
              <a:tabLst/>
              <a:defRPr cap="all" spc="100" baseline="0">
                <a:solidFill>
                  <a:schemeClr val="accent2"/>
                </a:solidFill>
                <a:latin typeface="Oswald" charset="0"/>
                <a:ea typeface="Oswald" charset="0"/>
                <a:cs typeface="Oswald" charset="0"/>
              </a:defRPr>
            </a:lvl2pPr>
          </a:lstStyle>
          <a:p>
            <a:pPr lvl="0"/>
            <a:r>
              <a:rPr lang="en-US" dirty="0"/>
              <a:t>Level 1 text. Bullet is optional and may be removed. Click “indent more” to access additional type styles.</a:t>
            </a:r>
          </a:p>
          <a:p>
            <a:pPr lvl="1"/>
            <a:r>
              <a:rPr lang="en-US" dirty="0"/>
              <a:t>Level 2 headline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10253870" cy="457549"/>
          </a:xfrm>
          <a:prstGeom prst="rect">
            <a:avLst/>
          </a:prstGeom>
        </p:spPr>
        <p:txBody>
          <a:bodyPr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This document is confidential and intended solely for the client to whom it is addressed.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Blue Call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610772"/>
            <a:ext cx="10715368" cy="9156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 i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938" indent="0">
              <a:spcBef>
                <a:spcPts val="2400"/>
              </a:spcBef>
              <a:buNone/>
              <a:tabLst/>
              <a:defRPr cap="all" spc="100" baseline="0">
                <a:solidFill>
                  <a:schemeClr val="accent4"/>
                </a:solidFill>
                <a:latin typeface="Oswald" charset="0"/>
                <a:ea typeface="Oswald" charset="0"/>
                <a:cs typeface="Oswald" charset="0"/>
              </a:defRPr>
            </a:lvl2pPr>
          </a:lstStyle>
          <a:p>
            <a:pPr lvl="0"/>
            <a:r>
              <a:rPr lang="en-US" dirty="0"/>
              <a:t>Level 1 text. Bullet is optional and may be removed. Click “indent more” to access additional type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10253870" cy="457549"/>
          </a:xfrm>
          <a:prstGeom prst="rect">
            <a:avLst/>
          </a:prstGeom>
        </p:spPr>
        <p:txBody>
          <a:bodyPr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This document is confidential and intended solely for the client to whom it is addressed.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6184" y="0"/>
            <a:ext cx="11436349" cy="6874859"/>
          </a:xfrm>
        </p:spPr>
        <p:txBody>
          <a:bodyPr anchor="ctr"/>
          <a:lstStyle>
            <a:lvl1pPr marL="0" indent="0" algn="ctr">
              <a:buNone/>
              <a:defRPr sz="6000" b="0" i="0" cap="all" spc="200" baseline="0">
                <a:solidFill>
                  <a:schemeClr val="bg1"/>
                </a:solidFill>
                <a:latin typeface="Oswald"/>
              </a:defRPr>
            </a:lvl1pPr>
            <a:lvl2pPr algn="ctr">
              <a:defRPr sz="1800" i="0" spc="100" baseline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DIVIDER HEADING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6184" y="0"/>
            <a:ext cx="11436349" cy="6874859"/>
          </a:xfrm>
        </p:spPr>
        <p:txBody>
          <a:bodyPr anchor="ctr"/>
          <a:lstStyle>
            <a:lvl1pPr marL="0" indent="0" algn="ctr">
              <a:buNone/>
              <a:defRPr sz="6000" b="0" i="0" cap="all" spc="200" baseline="0">
                <a:solidFill>
                  <a:schemeClr val="bg1"/>
                </a:solidFill>
                <a:latin typeface="Oswald"/>
              </a:defRPr>
            </a:lvl1pPr>
            <a:lvl2pPr algn="ctr">
              <a:defRPr sz="1800" i="0" spc="100" baseline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DIVIDER HEADING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6184" y="0"/>
            <a:ext cx="11436349" cy="6874859"/>
          </a:xfrm>
        </p:spPr>
        <p:txBody>
          <a:bodyPr anchor="ctr"/>
          <a:lstStyle>
            <a:lvl1pPr marL="0" indent="0" algn="ctr">
              <a:buNone/>
              <a:defRPr sz="6000" b="0" i="0" cap="all" spc="200" baseline="0">
                <a:solidFill>
                  <a:schemeClr val="bg1"/>
                </a:solidFill>
                <a:latin typeface="Oswald"/>
              </a:defRPr>
            </a:lvl1pPr>
            <a:lvl2pPr algn="ctr">
              <a:defRPr sz="1800" i="0" spc="100" baseline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DIVIDER HEADING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vi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6184" y="0"/>
            <a:ext cx="11436349" cy="6874859"/>
          </a:xfrm>
        </p:spPr>
        <p:txBody>
          <a:bodyPr anchor="ctr"/>
          <a:lstStyle>
            <a:lvl1pPr marL="0" indent="0" algn="ctr">
              <a:buNone/>
              <a:defRPr sz="6000" b="0" i="0" cap="all" spc="200" baseline="0">
                <a:solidFill>
                  <a:schemeClr val="bg1"/>
                </a:solidFill>
                <a:latin typeface="Oswald"/>
              </a:defRPr>
            </a:lvl1pPr>
            <a:lvl2pPr algn="ctr">
              <a:defRPr sz="1800" i="0" spc="100" baseline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DIVIDER HEADING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vi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6184" y="0"/>
            <a:ext cx="11436349" cy="6874859"/>
          </a:xfrm>
        </p:spPr>
        <p:txBody>
          <a:bodyPr anchor="ctr"/>
          <a:lstStyle>
            <a:lvl1pPr marL="0" indent="0" algn="ctr">
              <a:buNone/>
              <a:defRPr sz="6000" b="0" i="0" cap="all" spc="200" baseline="0">
                <a:solidFill>
                  <a:schemeClr val="bg1"/>
                </a:solidFill>
                <a:latin typeface="Oswald"/>
              </a:defRPr>
            </a:lvl1pPr>
            <a:lvl2pPr algn="ctr">
              <a:defRPr sz="1800" i="0" spc="100" baseline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DIVIDER HEADING</a:t>
            </a: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vi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6184" y="0"/>
            <a:ext cx="11436349" cy="6874859"/>
          </a:xfrm>
        </p:spPr>
        <p:txBody>
          <a:bodyPr anchor="ctr"/>
          <a:lstStyle>
            <a:lvl1pPr marL="0" indent="0" algn="ctr">
              <a:buNone/>
              <a:defRPr sz="6000" b="0" i="0" cap="all" spc="200" baseline="0">
                <a:solidFill>
                  <a:schemeClr val="bg1"/>
                </a:solidFill>
                <a:latin typeface="Oswald"/>
              </a:defRPr>
            </a:lvl1pPr>
            <a:lvl2pPr algn="ctr">
              <a:defRPr sz="1800" i="0" spc="100" baseline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DIVIDER HEADING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Divi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6184" y="0"/>
            <a:ext cx="11436349" cy="6874859"/>
          </a:xfrm>
        </p:spPr>
        <p:txBody>
          <a:bodyPr anchor="ctr"/>
          <a:lstStyle>
            <a:lvl1pPr marL="0" indent="0" algn="ctr">
              <a:buNone/>
              <a:defRPr sz="6000" b="0" i="0" cap="all" spc="200" baseline="0">
                <a:solidFill>
                  <a:schemeClr val="bg1"/>
                </a:solidFill>
                <a:latin typeface="Oswald"/>
              </a:defRPr>
            </a:lvl1pPr>
            <a:lvl2pPr algn="ctr">
              <a:defRPr sz="1800" i="0" spc="100" baseline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DIVIDER HEADING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0"/>
            <a:ext cx="365760" cy="6857999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782889" y="212962"/>
            <a:ext cx="6770680" cy="98130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782890" y="1395713"/>
            <a:ext cx="6770678" cy="46269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Level 1 text bullet</a:t>
            </a:r>
          </a:p>
          <a:p>
            <a:pPr lvl="1"/>
            <a:r>
              <a:rPr lang="en-US" dirty="0"/>
              <a:t>Level 2 nested bullet</a:t>
            </a:r>
          </a:p>
          <a:p>
            <a:pPr lvl="2"/>
            <a:r>
              <a:rPr lang="en-US" dirty="0"/>
              <a:t>Third level optional paragraph description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sz="1400" i="1" dirty="0"/>
              <a:t>Level 5 source info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782889" y="6400451"/>
            <a:ext cx="677067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2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833" r:id="rId2"/>
    <p:sldLayoutId id="2147483787" r:id="rId3"/>
    <p:sldLayoutId id="2147483840" r:id="rId4"/>
    <p:sldLayoutId id="2147483839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1" r:id="rId11"/>
    <p:sldLayoutId id="214748384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all" spc="100" baseline="0">
          <a:solidFill>
            <a:schemeClr val="tx1"/>
          </a:solidFill>
          <a:latin typeface="oswald" charset="0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600"/>
        </a:spcBef>
        <a:buFont typeface="Arial" charset="0"/>
        <a:buChar char="•"/>
        <a:defRPr sz="140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346075" indent="-1651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LucidaGrande" charset="0"/>
        <a:buChar char="-"/>
        <a:tabLst/>
        <a:defRPr sz="1400" i="0" kern="1200" cap="none" spc="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2400"/>
        </a:spcBef>
        <a:buFont typeface="Arial"/>
        <a:buNone/>
        <a:tabLst/>
        <a:defRPr sz="1200" i="1" kern="1200" baseline="0">
          <a:solidFill>
            <a:schemeClr val="tx1"/>
          </a:solidFill>
          <a:latin typeface="Georgia" charset="0"/>
          <a:ea typeface="Georgia" charset="0"/>
          <a:cs typeface="Georgia" charset="0"/>
        </a:defRPr>
      </a:lvl3pPr>
      <a:lvl4pPr marL="15875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900"/>
        </a:spcAft>
        <a:buFont typeface="LucidaGrande" charset="0"/>
        <a:buNone/>
        <a:tabLst/>
        <a:defRPr sz="1400" kern="1200" cap="all" spc="100" baseline="0">
          <a:solidFill>
            <a:schemeClr val="accent2"/>
          </a:solidFill>
          <a:latin typeface="Oswald" charset="0"/>
          <a:ea typeface="Oswald" charset="0"/>
          <a:cs typeface="Oswald" charset="0"/>
        </a:defRPr>
      </a:lvl4pPr>
      <a:lvl5pPr marL="11113" indent="0" algn="l" defTabSz="914400" rtl="0" eaLnBrk="1" latinLnBrk="0" hangingPunct="1">
        <a:lnSpc>
          <a:spcPct val="90000"/>
        </a:lnSpc>
        <a:spcBef>
          <a:spcPts val="2400"/>
        </a:spcBef>
        <a:buFont typeface="Arial"/>
        <a:buNone/>
        <a:tabLst/>
        <a:defRPr sz="1200" i="1" kern="1200" baseline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12963"/>
            <a:ext cx="10715368" cy="981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10772"/>
            <a:ext cx="10715368" cy="4599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1 text. Bullet is optional and may be removed. Click “indent more” to access additional type styles.</a:t>
            </a:r>
          </a:p>
          <a:p>
            <a:pPr lvl="1"/>
            <a:r>
              <a:rPr lang="en-US" dirty="0"/>
              <a:t>Level 2 nested bullet</a:t>
            </a:r>
          </a:p>
          <a:p>
            <a:pPr lvl="2"/>
            <a:r>
              <a:rPr lang="en-US" dirty="0"/>
              <a:t>Third level optional descriptive paragraph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Fifth level source info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"/>
            <a:ext cx="365760" cy="6857999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accent1"/>
                </a:solidFill>
              </a:rPr>
              <a:t> 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83480" y="1276283"/>
            <a:ext cx="106700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10253870" cy="457549"/>
          </a:xfrm>
          <a:prstGeom prst="rect">
            <a:avLst/>
          </a:prstGeom>
        </p:spPr>
        <p:txBody>
          <a:bodyPr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This document is confidential and intended solely for the client to whom it is addressed.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55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98" r:id="rId2"/>
    <p:sldLayoutId id="2147483803" r:id="rId3"/>
    <p:sldLayoutId id="2147483828" r:id="rId4"/>
    <p:sldLayoutId id="2147483801" r:id="rId5"/>
    <p:sldLayoutId id="2147483802" r:id="rId6"/>
    <p:sldLayoutId id="2147483799" r:id="rId7"/>
    <p:sldLayoutId id="2147483800" r:id="rId8"/>
    <p:sldLayoutId id="2147483824" r:id="rId9"/>
    <p:sldLayoutId id="2147483825" r:id="rId10"/>
    <p:sldLayoutId id="214748382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all" spc="100" baseline="0">
          <a:solidFill>
            <a:schemeClr val="tx1"/>
          </a:solidFill>
          <a:latin typeface="Oswald" charset="0"/>
          <a:ea typeface="Oswald" charset="0"/>
          <a:cs typeface="Oswald" charset="0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charset="0"/>
        <a:buChar char="•"/>
        <a:defRPr sz="1400" i="0" kern="12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576263" indent="-2794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LucidaGrande" charset="0"/>
        <a:buChar char="-"/>
        <a:tabLst/>
        <a:defRPr sz="1400" i="0" kern="1200" cap="none" spc="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900"/>
        </a:spcAft>
        <a:buFont typeface="Arial"/>
        <a:buNone/>
        <a:tabLst/>
        <a:defRPr sz="1200" i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3pPr>
      <a:lvl4pPr marL="15875" indent="0" algn="l" defTabSz="914400" rtl="0" eaLnBrk="1" latinLnBrk="0" hangingPunct="1">
        <a:lnSpc>
          <a:spcPct val="100000"/>
        </a:lnSpc>
        <a:spcBef>
          <a:spcPts val="2400"/>
        </a:spcBef>
        <a:buFont typeface="LucidaGrande" charset="0"/>
        <a:buNone/>
        <a:tabLst/>
        <a:defRPr sz="1400" kern="1200" cap="all" spc="100" baseline="0">
          <a:solidFill>
            <a:schemeClr val="accent2"/>
          </a:solidFill>
          <a:latin typeface="Oswald" charset="0"/>
          <a:ea typeface="Oswald" charset="0"/>
          <a:cs typeface="Oswald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/>
        <a:buNone/>
        <a:tabLst/>
        <a:defRPr sz="1200" i="1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9" b="9259"/>
          <a:stretch>
            <a:fillRect/>
          </a:stretch>
        </p:blipFill>
        <p:spPr/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359350" y="1953522"/>
            <a:ext cx="6010741" cy="2387600"/>
          </a:xfrm>
        </p:spPr>
        <p:txBody>
          <a:bodyPr/>
          <a:lstStyle/>
          <a:p>
            <a:r>
              <a:rPr lang="en-US" sz="6000" dirty="0">
                <a:latin typeface="Georgia" charset="0"/>
                <a:ea typeface="Georgia" charset="0"/>
                <a:cs typeface="Georgia" charset="0"/>
              </a:rPr>
              <a:t>Leading</a:t>
            </a:r>
            <a:r>
              <a:rPr lang="en-US" dirty="0"/>
              <a:t> </a:t>
            </a:r>
            <a:r>
              <a:rPr lang="en-US" sz="3200" i="1" cap="none" dirty="0">
                <a:latin typeface="Georgia" charset="0"/>
                <a:ea typeface="Georgia" charset="0"/>
                <a:cs typeface="Georgia" charset="0"/>
              </a:rPr>
              <a:t>in an </a:t>
            </a:r>
            <a:br>
              <a:rPr lang="en-US" dirty="0"/>
            </a:br>
            <a:r>
              <a:rPr lang="en-US" dirty="0"/>
              <a:t>AI World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651381" y="5287141"/>
            <a:ext cx="7144379" cy="673576"/>
          </a:xfrm>
        </p:spPr>
        <p:txBody>
          <a:bodyPr>
            <a:normAutofit/>
          </a:bodyPr>
          <a:lstStyle/>
          <a:p>
            <a:r>
              <a:rPr lang="en-US" sz="1200" b="1" i="0" dirty="0">
                <a:latin typeface="+mn-lt"/>
              </a:rPr>
              <a:t>Stephanie </a:t>
            </a:r>
            <a:r>
              <a:rPr lang="en-US" sz="1200" b="1" i="0" dirty="0" err="1">
                <a:latin typeface="+mn-lt"/>
              </a:rPr>
              <a:t>Beben</a:t>
            </a:r>
            <a:br>
              <a:rPr lang="en-US" sz="1200" i="0" dirty="0">
                <a:latin typeface="+mn-lt"/>
              </a:rPr>
            </a:br>
            <a:r>
              <a:rPr lang="en-US" sz="1000" i="0" dirty="0">
                <a:latin typeface="+mn-lt"/>
              </a:rPr>
              <a:t>Chief Technologist, Data Scientist, Booz Allen Hamilton</a:t>
            </a:r>
            <a:br>
              <a:rPr lang="en-US" sz="1000" i="0" dirty="0">
                <a:latin typeface="+mn-lt"/>
              </a:rPr>
            </a:br>
            <a:endParaRPr lang="en-US" sz="1000" i="0" dirty="0">
              <a:latin typeface="+mn-lt"/>
            </a:endParaRPr>
          </a:p>
          <a:p>
            <a:endParaRPr lang="en-US" sz="1000" i="0" dirty="0">
              <a:latin typeface="+mn-lt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March 2018</a:t>
            </a:r>
          </a:p>
        </p:txBody>
      </p:sp>
    </p:spTree>
    <p:extLst>
      <p:ext uri="{BB962C8B-B14F-4D97-AF65-F5344CB8AC3E}">
        <p14:creationId xmlns:p14="http://schemas.microsoft.com/office/powerpoint/2010/main" val="184873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6" cy="6857998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6184" y="477079"/>
            <a:ext cx="11436349" cy="4773802"/>
          </a:xfrm>
        </p:spPr>
        <p:txBody>
          <a:bodyPr anchor="t"/>
          <a:lstStyle/>
          <a:p>
            <a:r>
              <a:rPr lang="en-US" dirty="0">
                <a:solidFill>
                  <a:schemeClr val="accent5"/>
                </a:solidFill>
              </a:rPr>
              <a:t>Strategy makes a difference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4D4CBC-DFA2-49E2-B95A-375B35A3E2D0}"/>
              </a:ext>
            </a:extLst>
          </p:cNvPr>
          <p:cNvSpPr/>
          <p:nvPr/>
        </p:nvSpPr>
        <p:spPr>
          <a:xfrm>
            <a:off x="8555469" y="6337219"/>
            <a:ext cx="29964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Credit: Google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8B81C0-92E8-4883-B0E8-9D0F5F07B4EB}"/>
              </a:ext>
            </a:extLst>
          </p:cNvPr>
          <p:cNvSpPr/>
          <p:nvPr/>
        </p:nvSpPr>
        <p:spPr>
          <a:xfrm>
            <a:off x="2" y="6362661"/>
            <a:ext cx="12039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Credit: Tesla</a:t>
            </a:r>
          </a:p>
        </p:txBody>
      </p:sp>
    </p:spTree>
    <p:extLst>
      <p:ext uri="{BB962C8B-B14F-4D97-AF65-F5344CB8AC3E}">
        <p14:creationId xmlns:p14="http://schemas.microsoft.com/office/powerpoint/2010/main" val="14090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57"/>
            <a:ext cx="12188949" cy="6856284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6184" y="198785"/>
            <a:ext cx="11436349" cy="4773802"/>
          </a:xfrm>
        </p:spPr>
        <p:txBody>
          <a:bodyPr anchor="t"/>
          <a:lstStyle/>
          <a:p>
            <a:r>
              <a:rPr lang="en-US" sz="4800" dirty="0">
                <a:solidFill>
                  <a:schemeClr val="accent5"/>
                </a:solidFill>
              </a:rPr>
              <a:t>Fill a labor shortage or</a:t>
            </a:r>
            <a:br>
              <a:rPr lang="en-US" sz="4800" dirty="0">
                <a:solidFill>
                  <a:schemeClr val="accent5"/>
                </a:solidFill>
              </a:rPr>
            </a:br>
            <a:r>
              <a:rPr lang="en-US" sz="4800" dirty="0">
                <a:solidFill>
                  <a:schemeClr val="accent5"/>
                </a:solidFill>
              </a:rPr>
              <a:t>launch a 2nd career</a:t>
            </a:r>
          </a:p>
        </p:txBody>
      </p:sp>
      <p:sp>
        <p:nvSpPr>
          <p:cNvPr id="6" name="Rectangle 5"/>
          <p:cNvSpPr/>
          <p:nvPr/>
        </p:nvSpPr>
        <p:spPr>
          <a:xfrm>
            <a:off x="8555469" y="6083303"/>
            <a:ext cx="29964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Credit: OTTO</a:t>
            </a:r>
          </a:p>
        </p:txBody>
      </p:sp>
    </p:spTree>
    <p:extLst>
      <p:ext uri="{BB962C8B-B14F-4D97-AF65-F5344CB8AC3E}">
        <p14:creationId xmlns:p14="http://schemas.microsoft.com/office/powerpoint/2010/main" val="696935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6184" y="831868"/>
            <a:ext cx="7232795" cy="5211124"/>
          </a:xfrm>
        </p:spPr>
        <p:txBody>
          <a:bodyPr/>
          <a:lstStyle/>
          <a:p>
            <a:r>
              <a:rPr lang="en-US" dirty="0"/>
              <a:t>Create new knowledge </a:t>
            </a:r>
          </a:p>
        </p:txBody>
      </p:sp>
      <p:sp>
        <p:nvSpPr>
          <p:cNvPr id="7" name="Rectangle 6"/>
          <p:cNvSpPr/>
          <p:nvPr/>
        </p:nvSpPr>
        <p:spPr>
          <a:xfrm>
            <a:off x="8555469" y="6083303"/>
            <a:ext cx="29964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Credit: University of Manchester</a:t>
            </a:r>
          </a:p>
        </p:txBody>
      </p:sp>
    </p:spTree>
    <p:extLst>
      <p:ext uri="{BB962C8B-B14F-4D97-AF65-F5344CB8AC3E}">
        <p14:creationId xmlns:p14="http://schemas.microsoft.com/office/powerpoint/2010/main" val="35721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2286000"/>
          </a:xfrm>
          <a:solidFill>
            <a:schemeClr val="accent5"/>
          </a:solidFill>
        </p:spPr>
        <p:txBody>
          <a:bodyPr/>
          <a:lstStyle/>
          <a:p>
            <a:r>
              <a:rPr lang="en-US" sz="4800" spc="300" dirty="0">
                <a:latin typeface="Georgia" charset="0"/>
                <a:ea typeface="Georgia" charset="0"/>
                <a:cs typeface="Georgia" charset="0"/>
              </a:rPr>
              <a:t>Leading</a:t>
            </a:r>
            <a:r>
              <a:rPr lang="en-US" sz="4800" dirty="0"/>
              <a:t> </a:t>
            </a:r>
            <a:r>
              <a:rPr lang="en-US" sz="3200" i="1" cap="none" spc="300" dirty="0">
                <a:latin typeface="Georgia" charset="0"/>
                <a:ea typeface="Georgia" charset="0"/>
                <a:cs typeface="Georgia" charset="0"/>
              </a:rPr>
              <a:t>the</a:t>
            </a:r>
            <a:r>
              <a:rPr lang="en-US" dirty="0"/>
              <a:t> Competition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0" y="2286000"/>
            <a:ext cx="12192000" cy="2286000"/>
          </a:xfrm>
          <a:prstGeom prst="rect">
            <a:avLst/>
          </a:prstGeom>
          <a:solidFill>
            <a:schemeClr val="accent3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charset="0"/>
              <a:buNone/>
              <a:defRPr sz="6000" b="0" i="0" kern="1200" cap="all" spc="200" baseline="0">
                <a:solidFill>
                  <a:schemeClr val="bg1"/>
                </a:solidFill>
                <a:latin typeface="Oswald"/>
                <a:ea typeface="Calibri" charset="0"/>
                <a:cs typeface="Calibri" charset="0"/>
              </a:defRPr>
            </a:lvl1pPr>
            <a:lvl2pPr marL="346075" indent="-1651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LucidaGrande" charset="0"/>
              <a:buChar char="-"/>
              <a:tabLst/>
              <a:defRPr sz="1800" i="0" kern="1200" cap="none" spc="100" baseline="0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/>
              <a:buNone/>
              <a:tabLst/>
              <a:defRPr sz="1200" i="1" kern="1200" baseline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5875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900"/>
              </a:spcAft>
              <a:buFont typeface="LucidaGrande" charset="0"/>
              <a:buNone/>
              <a:tabLst/>
              <a:defRPr sz="1400" kern="1200" cap="all" spc="100" baseline="0">
                <a:solidFill>
                  <a:schemeClr val="accent2"/>
                </a:solidFill>
                <a:latin typeface="Oswald" charset="0"/>
                <a:ea typeface="Oswald" charset="0"/>
                <a:cs typeface="Oswald" charset="0"/>
              </a:defRPr>
            </a:lvl4pPr>
            <a:lvl5pPr marL="11113" indent="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/>
              <a:buNone/>
              <a:tabLst/>
              <a:defRPr sz="120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spc="300" dirty="0">
                <a:latin typeface="Georgia" charset="0"/>
                <a:ea typeface="Georgia" charset="0"/>
                <a:cs typeface="Georgia" charset="0"/>
              </a:rPr>
              <a:t>Leading</a:t>
            </a:r>
            <a:r>
              <a:rPr lang="en-US" dirty="0"/>
              <a:t> </a:t>
            </a:r>
            <a:r>
              <a:rPr lang="en-US" sz="3200" i="1" cap="none" spc="300" dirty="0">
                <a:latin typeface="Georgia" charset="0"/>
                <a:ea typeface="Georgia" charset="0"/>
                <a:cs typeface="Georgia" charset="0"/>
              </a:rPr>
              <a:t>the</a:t>
            </a:r>
            <a:r>
              <a:rPr lang="en-US" dirty="0"/>
              <a:t> Organization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charset="0"/>
              <a:buNone/>
              <a:defRPr sz="6000" b="0" i="0" kern="1200" cap="all" spc="200" baseline="0">
                <a:solidFill>
                  <a:schemeClr val="bg1"/>
                </a:solidFill>
                <a:latin typeface="Oswald"/>
                <a:ea typeface="Calibri" charset="0"/>
                <a:cs typeface="Calibri" charset="0"/>
              </a:defRPr>
            </a:lvl1pPr>
            <a:lvl2pPr marL="346075" indent="-1651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LucidaGrande" charset="0"/>
              <a:buChar char="-"/>
              <a:tabLst/>
              <a:defRPr sz="1800" i="0" kern="1200" cap="none" spc="100" baseline="0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/>
              <a:buNone/>
              <a:tabLst/>
              <a:defRPr sz="1200" i="1" kern="1200" baseline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5875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900"/>
              </a:spcAft>
              <a:buFont typeface="LucidaGrande" charset="0"/>
              <a:buNone/>
              <a:tabLst/>
              <a:defRPr sz="1400" kern="1200" cap="all" spc="100" baseline="0">
                <a:solidFill>
                  <a:schemeClr val="accent2"/>
                </a:solidFill>
                <a:latin typeface="Oswald" charset="0"/>
                <a:ea typeface="Oswald" charset="0"/>
                <a:cs typeface="Oswald" charset="0"/>
              </a:defRPr>
            </a:lvl4pPr>
            <a:lvl5pPr marL="11113" indent="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/>
              <a:buNone/>
              <a:tabLst/>
              <a:defRPr sz="120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spc="300" dirty="0">
                <a:latin typeface="Georgia" charset="0"/>
                <a:ea typeface="Georgia" charset="0"/>
                <a:cs typeface="Georgia" charset="0"/>
              </a:rPr>
              <a:t>Leading</a:t>
            </a:r>
            <a:r>
              <a:rPr lang="en-US" dirty="0"/>
              <a:t> </a:t>
            </a:r>
            <a:r>
              <a:rPr lang="en-US" sz="3200" i="1" cap="none" spc="300" dirty="0">
                <a:latin typeface="Georgia" charset="0"/>
                <a:ea typeface="Georgia" charset="0"/>
                <a:cs typeface="Georgia" charset="0"/>
              </a:rPr>
              <a:t>the</a:t>
            </a:r>
            <a:r>
              <a:rPr lang="en-US" dirty="0"/>
              <a:t> State of the Art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0" y="0"/>
            <a:ext cx="12192000" cy="2286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82DC9E-C9D6-3D44-A9B7-6D632987C2BA}"/>
              </a:ext>
            </a:extLst>
          </p:cNvPr>
          <p:cNvSpPr/>
          <p:nvPr/>
        </p:nvSpPr>
        <p:spPr>
          <a:xfrm flipV="1">
            <a:off x="0" y="4586288"/>
            <a:ext cx="12192000" cy="2286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85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66185" y="0"/>
            <a:ext cx="4521126" cy="6874859"/>
          </a:xfrm>
        </p:spPr>
        <p:txBody>
          <a:bodyPr/>
          <a:lstStyle/>
          <a:p>
            <a:r>
              <a:rPr lang="en-US" dirty="0"/>
              <a:t>LESSONS TO FOLLOW</a:t>
            </a:r>
          </a:p>
        </p:txBody>
      </p:sp>
      <p:sp>
        <p:nvSpPr>
          <p:cNvPr id="13" name="Text Placeholder 7"/>
          <p:cNvSpPr txBox="1">
            <a:spLocks/>
          </p:cNvSpPr>
          <p:nvPr/>
        </p:nvSpPr>
        <p:spPr>
          <a:xfrm>
            <a:off x="5378451" y="831868"/>
            <a:ext cx="6085416" cy="521112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charset="0"/>
              <a:buNone/>
              <a:defRPr sz="6000" b="0" i="0" kern="1200" cap="all" spc="200" baseline="0">
                <a:solidFill>
                  <a:schemeClr val="bg1"/>
                </a:solidFill>
                <a:latin typeface="Oswald"/>
                <a:ea typeface="Calibri" charset="0"/>
                <a:cs typeface="Calibri" charset="0"/>
              </a:defRPr>
            </a:lvl1pPr>
            <a:lvl2pPr marL="346075" indent="-1651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LucidaGrande" charset="0"/>
              <a:buChar char="-"/>
              <a:tabLst/>
              <a:defRPr sz="1800" i="0" kern="1200" cap="none" spc="100" baseline="0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/>
              <a:buNone/>
              <a:tabLst/>
              <a:defRPr sz="1200" i="1" kern="1200" baseline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5875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900"/>
              </a:spcAft>
              <a:buFont typeface="LucidaGrande" charset="0"/>
              <a:buNone/>
              <a:tabLst/>
              <a:defRPr sz="1400" kern="1200" cap="all" spc="100" baseline="0">
                <a:solidFill>
                  <a:schemeClr val="accent2"/>
                </a:solidFill>
                <a:latin typeface="Oswald" charset="0"/>
                <a:ea typeface="Oswald" charset="0"/>
                <a:cs typeface="Oswald" charset="0"/>
              </a:defRPr>
            </a:lvl4pPr>
            <a:lvl5pPr marL="11113" indent="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/>
              <a:buNone/>
              <a:tabLst/>
              <a:defRPr sz="120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1800"/>
              </a:spcBef>
              <a:buFont typeface="+mj-lt"/>
              <a:buAutoNum type="arabicPeriod"/>
            </a:pPr>
            <a:r>
              <a:rPr lang="en-US" sz="2000" dirty="0"/>
              <a:t>Complexity is a boon, not a burden</a:t>
            </a:r>
          </a:p>
          <a:p>
            <a:pPr marL="457200" indent="-457200" algn="l">
              <a:spcBef>
                <a:spcPts val="1800"/>
              </a:spcBef>
              <a:buFont typeface="+mj-lt"/>
              <a:buAutoNum type="arabicPeriod"/>
            </a:pPr>
            <a:r>
              <a:rPr lang="en-US" sz="2000" dirty="0"/>
              <a:t>The machine works better than the gut</a:t>
            </a:r>
          </a:p>
          <a:p>
            <a:pPr marL="457200" indent="-457200" algn="l">
              <a:spcBef>
                <a:spcPts val="1800"/>
              </a:spcBef>
              <a:buFont typeface="+mj-lt"/>
              <a:buAutoNum type="arabicPeriod"/>
            </a:pPr>
            <a:r>
              <a:rPr lang="en-US" sz="2000" dirty="0"/>
              <a:t>Machine models top mental models</a:t>
            </a:r>
          </a:p>
          <a:p>
            <a:pPr marL="457200" indent="-457200" algn="l">
              <a:spcBef>
                <a:spcPts val="1800"/>
              </a:spcBef>
              <a:buFont typeface="+mj-lt"/>
              <a:buAutoNum type="arabicPeriod"/>
            </a:pPr>
            <a:r>
              <a:rPr lang="en-US" sz="2000" dirty="0"/>
              <a:t>Solutions don't require logic</a:t>
            </a:r>
          </a:p>
          <a:p>
            <a:pPr marL="457200" indent="-457200" algn="l">
              <a:spcBef>
                <a:spcPts val="1800"/>
              </a:spcBef>
              <a:buFont typeface="+mj-lt"/>
              <a:buAutoNum type="arabicPeriod"/>
            </a:pPr>
            <a:r>
              <a:rPr lang="en-US" sz="2000" dirty="0"/>
              <a:t>Create value by giving it away</a:t>
            </a:r>
          </a:p>
          <a:p>
            <a:pPr marL="457200" indent="-457200" algn="l">
              <a:spcBef>
                <a:spcPts val="1800"/>
              </a:spcBef>
              <a:buFont typeface="+mj-lt"/>
              <a:buAutoNum type="arabicPeriod"/>
            </a:pPr>
            <a:r>
              <a:rPr lang="en-US" sz="2000" dirty="0"/>
              <a:t>Breakthrough without experience</a:t>
            </a:r>
          </a:p>
          <a:p>
            <a:pPr marL="457200" indent="-457200" algn="l">
              <a:spcBef>
                <a:spcPts val="1800"/>
              </a:spcBef>
              <a:buFont typeface="+mj-lt"/>
              <a:buAutoNum type="arabicPeriod"/>
            </a:pPr>
            <a:r>
              <a:rPr lang="en-US" sz="2000" dirty="0"/>
              <a:t>Perfect launches lose to imperfect ones</a:t>
            </a:r>
          </a:p>
        </p:txBody>
      </p:sp>
    </p:spTree>
    <p:extLst>
      <p:ext uri="{BB962C8B-B14F-4D97-AF65-F5344CB8AC3E}">
        <p14:creationId xmlns:p14="http://schemas.microsoft.com/office/powerpoint/2010/main" val="1116201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6" cy="6857998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6184" y="477079"/>
            <a:ext cx="11436349" cy="4773802"/>
          </a:xfrm>
        </p:spPr>
        <p:txBody>
          <a:bodyPr anchor="t"/>
          <a:lstStyle/>
          <a:p>
            <a:r>
              <a:rPr lang="en-US" dirty="0">
                <a:solidFill>
                  <a:schemeClr val="accent3"/>
                </a:solidFill>
              </a:rPr>
              <a:t>Strategy makes a difference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264392-BB37-4045-86E3-B9059E653B22}"/>
              </a:ext>
            </a:extLst>
          </p:cNvPr>
          <p:cNvSpPr/>
          <p:nvPr/>
        </p:nvSpPr>
        <p:spPr>
          <a:xfrm>
            <a:off x="8555469" y="6083303"/>
            <a:ext cx="29964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Credit: NASA</a:t>
            </a:r>
          </a:p>
        </p:txBody>
      </p:sp>
    </p:spTree>
    <p:extLst>
      <p:ext uri="{BB962C8B-B14F-4D97-AF65-F5344CB8AC3E}">
        <p14:creationId xmlns:p14="http://schemas.microsoft.com/office/powerpoint/2010/main" val="1494486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173379" y="0"/>
            <a:ext cx="7821960" cy="6874859"/>
          </a:xfrm>
        </p:spPr>
        <p:txBody>
          <a:bodyPr/>
          <a:lstStyle/>
          <a:p>
            <a:r>
              <a:rPr lang="en-US" dirty="0"/>
              <a:t>Create operational efficiencies</a:t>
            </a:r>
          </a:p>
        </p:txBody>
      </p:sp>
    </p:spTree>
    <p:extLst>
      <p:ext uri="{BB962C8B-B14F-4D97-AF65-F5344CB8AC3E}">
        <p14:creationId xmlns:p14="http://schemas.microsoft.com/office/powerpoint/2010/main" val="318941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24704" y="0"/>
            <a:ext cx="6867926" cy="6874859"/>
          </a:xfrm>
        </p:spPr>
        <p:txBody>
          <a:bodyPr/>
          <a:lstStyle/>
          <a:p>
            <a:r>
              <a:rPr lang="en-US" dirty="0"/>
              <a:t>Don't rely on a single model</a:t>
            </a:r>
          </a:p>
        </p:txBody>
      </p:sp>
    </p:spTree>
    <p:extLst>
      <p:ext uri="{BB962C8B-B14F-4D97-AF65-F5344CB8AC3E}">
        <p14:creationId xmlns:p14="http://schemas.microsoft.com/office/powerpoint/2010/main" val="1424867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2286000"/>
          </a:xfrm>
          <a:solidFill>
            <a:schemeClr val="accent5"/>
          </a:solidFill>
        </p:spPr>
        <p:txBody>
          <a:bodyPr/>
          <a:lstStyle/>
          <a:p>
            <a:r>
              <a:rPr lang="en-US" sz="4800" spc="300" dirty="0">
                <a:latin typeface="Georgia" charset="0"/>
                <a:ea typeface="Georgia" charset="0"/>
                <a:cs typeface="Georgia" charset="0"/>
              </a:rPr>
              <a:t>Leading</a:t>
            </a:r>
            <a:r>
              <a:rPr lang="en-US" sz="4800" dirty="0"/>
              <a:t> </a:t>
            </a:r>
            <a:r>
              <a:rPr lang="en-US" sz="3200" i="1" cap="none" spc="300" dirty="0">
                <a:latin typeface="Georgia" charset="0"/>
                <a:ea typeface="Georgia" charset="0"/>
                <a:cs typeface="Georgia" charset="0"/>
              </a:rPr>
              <a:t>the</a:t>
            </a:r>
            <a:r>
              <a:rPr lang="en-US" dirty="0"/>
              <a:t> Competition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0" y="2286000"/>
            <a:ext cx="12192000" cy="2286000"/>
          </a:xfrm>
          <a:prstGeom prst="rect">
            <a:avLst/>
          </a:prstGeom>
          <a:solidFill>
            <a:schemeClr val="accent3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charset="0"/>
              <a:buNone/>
              <a:defRPr sz="6000" b="0" i="0" kern="1200" cap="all" spc="200" baseline="0">
                <a:solidFill>
                  <a:schemeClr val="bg1"/>
                </a:solidFill>
                <a:latin typeface="Oswald"/>
                <a:ea typeface="Calibri" charset="0"/>
                <a:cs typeface="Calibri" charset="0"/>
              </a:defRPr>
            </a:lvl1pPr>
            <a:lvl2pPr marL="346075" indent="-1651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LucidaGrande" charset="0"/>
              <a:buChar char="-"/>
              <a:tabLst/>
              <a:defRPr sz="1800" i="0" kern="1200" cap="none" spc="100" baseline="0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/>
              <a:buNone/>
              <a:tabLst/>
              <a:defRPr sz="1200" i="1" kern="1200" baseline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5875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900"/>
              </a:spcAft>
              <a:buFont typeface="LucidaGrande" charset="0"/>
              <a:buNone/>
              <a:tabLst/>
              <a:defRPr sz="1400" kern="1200" cap="all" spc="100" baseline="0">
                <a:solidFill>
                  <a:schemeClr val="accent2"/>
                </a:solidFill>
                <a:latin typeface="Oswald" charset="0"/>
                <a:ea typeface="Oswald" charset="0"/>
                <a:cs typeface="Oswald" charset="0"/>
              </a:defRPr>
            </a:lvl4pPr>
            <a:lvl5pPr marL="11113" indent="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/>
              <a:buNone/>
              <a:tabLst/>
              <a:defRPr sz="120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spc="300" dirty="0">
                <a:latin typeface="Georgia" charset="0"/>
                <a:ea typeface="Georgia" charset="0"/>
                <a:cs typeface="Georgia" charset="0"/>
              </a:rPr>
              <a:t>Leading</a:t>
            </a:r>
            <a:r>
              <a:rPr lang="en-US" dirty="0"/>
              <a:t> </a:t>
            </a:r>
            <a:r>
              <a:rPr lang="en-US" sz="3200" i="1" cap="none" spc="300" dirty="0">
                <a:latin typeface="Georgia" charset="0"/>
                <a:ea typeface="Georgia" charset="0"/>
                <a:cs typeface="Georgia" charset="0"/>
              </a:rPr>
              <a:t>the</a:t>
            </a:r>
            <a:r>
              <a:rPr lang="en-US" dirty="0"/>
              <a:t> Organization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charset="0"/>
              <a:buNone/>
              <a:defRPr sz="6000" b="0" i="0" kern="1200" cap="all" spc="200" baseline="0">
                <a:solidFill>
                  <a:schemeClr val="bg1"/>
                </a:solidFill>
                <a:latin typeface="Oswald"/>
                <a:ea typeface="Calibri" charset="0"/>
                <a:cs typeface="Calibri" charset="0"/>
              </a:defRPr>
            </a:lvl1pPr>
            <a:lvl2pPr marL="346075" indent="-1651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LucidaGrande" charset="0"/>
              <a:buChar char="-"/>
              <a:tabLst/>
              <a:defRPr sz="1800" i="0" kern="1200" cap="none" spc="100" baseline="0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/>
              <a:buNone/>
              <a:tabLst/>
              <a:defRPr sz="1200" i="1" kern="1200" baseline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5875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900"/>
              </a:spcAft>
              <a:buFont typeface="LucidaGrande" charset="0"/>
              <a:buNone/>
              <a:tabLst/>
              <a:defRPr sz="1400" kern="1200" cap="all" spc="100" baseline="0">
                <a:solidFill>
                  <a:schemeClr val="accent2"/>
                </a:solidFill>
                <a:latin typeface="Oswald" charset="0"/>
                <a:ea typeface="Oswald" charset="0"/>
                <a:cs typeface="Oswald" charset="0"/>
              </a:defRPr>
            </a:lvl4pPr>
            <a:lvl5pPr marL="11113" indent="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/>
              <a:buNone/>
              <a:tabLst/>
              <a:defRPr sz="120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spc="300" dirty="0">
                <a:latin typeface="Georgia" charset="0"/>
                <a:ea typeface="Georgia" charset="0"/>
                <a:cs typeface="Georgia" charset="0"/>
              </a:rPr>
              <a:t>Leading</a:t>
            </a:r>
            <a:r>
              <a:rPr lang="en-US" dirty="0"/>
              <a:t> </a:t>
            </a:r>
            <a:r>
              <a:rPr lang="en-US" sz="3200" i="1" cap="none" spc="300" dirty="0">
                <a:latin typeface="Georgia" charset="0"/>
                <a:ea typeface="Georgia" charset="0"/>
                <a:cs typeface="Georgia" charset="0"/>
              </a:rPr>
              <a:t>the</a:t>
            </a:r>
            <a:r>
              <a:rPr lang="en-US" dirty="0"/>
              <a:t> State of the Art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0" y="0"/>
            <a:ext cx="12192000" cy="4572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42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6184" y="457200"/>
            <a:ext cx="11436349" cy="6417659"/>
          </a:xfrm>
        </p:spPr>
        <p:txBody>
          <a:bodyPr anchor="t"/>
          <a:lstStyle/>
          <a:p>
            <a:r>
              <a:rPr lang="en-US" sz="4000" dirty="0"/>
              <a:t>LEARNING IS THE FOUNDATION TO HUMAN INTELLIGENCE... AND MACHINE INTELLIGENCE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3419" y="1867035"/>
            <a:ext cx="974375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swald" charset="0"/>
                <a:ea typeface="Oswald" charset="0"/>
                <a:cs typeface="Oswald" charset="0"/>
              </a:rPr>
              <a:t>HOW DO PEOPLE LEARN?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3419" y="5594438"/>
            <a:ext cx="9743752" cy="707886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Moving between deductive and inductive reasoning during the learning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cycle is a learning technique used by humans and machines</a:t>
            </a:r>
          </a:p>
        </p:txBody>
      </p:sp>
      <p:sp>
        <p:nvSpPr>
          <p:cNvPr id="9" name="Rectangle: Rounded Corners 26"/>
          <p:cNvSpPr/>
          <p:nvPr/>
        </p:nvSpPr>
        <p:spPr>
          <a:xfrm>
            <a:off x="1203419" y="2563208"/>
            <a:ext cx="4813621" cy="2853682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3419" y="3803519"/>
            <a:ext cx="4813621" cy="1238801"/>
          </a:xfrm>
          <a:prstGeom prst="rect">
            <a:avLst/>
          </a:prstGeom>
        </p:spPr>
        <p:txBody>
          <a:bodyPr wrap="square" lIns="182880" rIns="182880">
            <a:spAutoFit/>
          </a:bodyPr>
          <a:lstStyle/>
          <a:p>
            <a:pPr marL="185738" indent="-185738"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cs typeface="Leelawadee" panose="020B0502040204020203" pitchFamily="34" charset="-34"/>
              </a:rPr>
              <a:t>Washington DC is the capital of </a:t>
            </a:r>
            <a:br>
              <a:rPr lang="en-US" dirty="0">
                <a:solidFill>
                  <a:schemeClr val="bg1"/>
                </a:solidFill>
                <a:cs typeface="Leelawadee" panose="020B0502040204020203" pitchFamily="34" charset="-34"/>
              </a:rPr>
            </a:br>
            <a:r>
              <a:rPr lang="en-US" dirty="0">
                <a:solidFill>
                  <a:schemeClr val="bg1"/>
                </a:solidFill>
                <a:cs typeface="Leelawadee" panose="020B0502040204020203" pitchFamily="34" charset="-34"/>
              </a:rPr>
              <a:t>the US</a:t>
            </a:r>
          </a:p>
          <a:p>
            <a:pPr marL="185738" indent="-185738"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cs typeface="Leelawadee" panose="020B0502040204020203" pitchFamily="34" charset="-34"/>
              </a:rPr>
              <a:t>More than half of the coastline of the entire United States is in Alaska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03420" y="3065933"/>
            <a:ext cx="48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Facts and specific details that you </a:t>
            </a:r>
            <a:br>
              <a:rPr lang="en-US" i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i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retain in various methods...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03419" y="2653052"/>
            <a:ext cx="4813621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swald" charset="0"/>
                <a:ea typeface="Oswald" charset="0"/>
                <a:cs typeface="Oswald" charset="0"/>
              </a:rPr>
              <a:t>DIRECT</a:t>
            </a:r>
            <a:endParaRPr lang="en-US" sz="1400" dirty="0">
              <a:solidFill>
                <a:schemeClr val="bg1"/>
              </a:solidFill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14" name="Rectangle: Rounded Corners 22">
            <a:extLst>
              <a:ext uri="{FF2B5EF4-FFF2-40B4-BE49-F238E27FC236}">
                <a16:creationId xmlns:a16="http://schemas.microsoft.com/office/drawing/2014/main" id="{46626D6F-30FE-4D9C-9FA2-4DBB401F1B47}"/>
              </a:ext>
            </a:extLst>
          </p:cNvPr>
          <p:cNvSpPr/>
          <p:nvPr/>
        </p:nvSpPr>
        <p:spPr>
          <a:xfrm>
            <a:off x="6315393" y="2564012"/>
            <a:ext cx="4631778" cy="2852768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15394" y="3804325"/>
            <a:ext cx="4631776" cy="684803"/>
          </a:xfrm>
          <a:prstGeom prst="rect">
            <a:avLst/>
          </a:prstGeom>
        </p:spPr>
        <p:txBody>
          <a:bodyPr wrap="square" lIns="182880" rIns="182880">
            <a:spAutoFit/>
          </a:bodyPr>
          <a:lstStyle/>
          <a:p>
            <a:pPr marL="185738" indent="-185738"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cs typeface="Leelawadee" panose="020B0502040204020203" pitchFamily="34" charset="-34"/>
              </a:rPr>
              <a:t>Balancing on a bicycle</a:t>
            </a:r>
          </a:p>
          <a:p>
            <a:pPr marL="185738" indent="-185738"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cs typeface="Leelawadee" panose="020B0502040204020203" pitchFamily="34" charset="-34"/>
              </a:rPr>
              <a:t>Pronunciation of a foreign language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31193" y="3076724"/>
            <a:ext cx="4615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Experiences you must have </a:t>
            </a:r>
            <a:br>
              <a:rPr lang="en-US" i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i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on your own to retain...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9493" y="2653052"/>
            <a:ext cx="4198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Oswald" charset="0"/>
                <a:ea typeface="Oswald" charset="0"/>
                <a:cs typeface="Oswald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INDIRECT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DB2874-9CB2-4018-A4BD-35DF63810151}"/>
              </a:ext>
            </a:extLst>
          </p:cNvPr>
          <p:cNvSpPr txBox="1"/>
          <p:nvPr/>
        </p:nvSpPr>
        <p:spPr>
          <a:xfrm>
            <a:off x="8000557" y="6361496"/>
            <a:ext cx="396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  <a:latin typeface="Calibri Light" panose="020F0302020204030204"/>
              </a:rPr>
              <a:t>Source: UMD Cognitive Neurosciences, Booz Allen Analysis. </a:t>
            </a:r>
          </a:p>
          <a:p>
            <a:r>
              <a:rPr lang="en-US" sz="900" i="1" dirty="0">
                <a:solidFill>
                  <a:schemeClr val="bg1"/>
                </a:solidFill>
                <a:latin typeface="Calibri Light" panose="020F0302020204030204"/>
              </a:rPr>
              <a:t>There are other forms of learning, this is a summary for context setting</a:t>
            </a:r>
          </a:p>
        </p:txBody>
      </p:sp>
    </p:spTree>
    <p:extLst>
      <p:ext uri="{BB962C8B-B14F-4D97-AF65-F5344CB8AC3E}">
        <p14:creationId xmlns:p14="http://schemas.microsoft.com/office/powerpoint/2010/main" val="1753034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" b="44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35062" y="831868"/>
            <a:ext cx="7167471" cy="5211124"/>
          </a:xfrm>
        </p:spPr>
        <p:txBody>
          <a:bodyPr/>
          <a:lstStyle/>
          <a:p>
            <a:r>
              <a:rPr lang="en-US" spc="300" dirty="0">
                <a:latin typeface="Georgia" charset="0"/>
                <a:ea typeface="Georgia" charset="0"/>
                <a:cs typeface="Georgia" charset="0"/>
              </a:rPr>
              <a:t>What does it mean to lead</a:t>
            </a:r>
            <a:br>
              <a:rPr lang="en-US" dirty="0"/>
            </a:br>
            <a:r>
              <a:rPr lang="en-US" sz="3200" i="1" cap="none" spc="300" dirty="0">
                <a:latin typeface="Georgia" charset="0"/>
                <a:ea typeface="Georgia" charset="0"/>
                <a:cs typeface="Georgia" charset="0"/>
              </a:rPr>
              <a:t>in an </a:t>
            </a:r>
            <a:r>
              <a:rPr lang="en-US" dirty="0"/>
              <a:t>AI world?</a:t>
            </a:r>
          </a:p>
        </p:txBody>
      </p:sp>
    </p:spTree>
    <p:extLst>
      <p:ext uri="{BB962C8B-B14F-4D97-AF65-F5344CB8AC3E}">
        <p14:creationId xmlns:p14="http://schemas.microsoft.com/office/powerpoint/2010/main" val="698089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sp>
        <p:nvSpPr>
          <p:cNvPr id="13" name="Text Placeholder 7"/>
          <p:cNvSpPr txBox="1">
            <a:spLocks/>
          </p:cNvSpPr>
          <p:nvPr/>
        </p:nvSpPr>
        <p:spPr>
          <a:xfrm>
            <a:off x="4949204" y="831868"/>
            <a:ext cx="6773332" cy="521112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charset="0"/>
              <a:buNone/>
              <a:defRPr sz="6000" b="0" i="0" kern="1200" cap="all" spc="200" baseline="0">
                <a:solidFill>
                  <a:schemeClr val="bg1"/>
                </a:solidFill>
                <a:latin typeface="Oswald"/>
                <a:ea typeface="Calibri" charset="0"/>
                <a:cs typeface="Calibri" charset="0"/>
              </a:defRPr>
            </a:lvl1pPr>
            <a:lvl2pPr marL="346075" indent="-1651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LucidaGrande" charset="0"/>
              <a:buChar char="-"/>
              <a:tabLst/>
              <a:defRPr sz="1800" i="0" kern="1200" cap="none" spc="100" baseline="0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/>
              <a:buNone/>
              <a:tabLst/>
              <a:defRPr sz="1200" i="1" kern="1200" baseline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5875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900"/>
              </a:spcAft>
              <a:buFont typeface="LucidaGrande" charset="0"/>
              <a:buNone/>
              <a:tabLst/>
              <a:defRPr sz="1400" kern="1200" cap="all" spc="100" baseline="0">
                <a:solidFill>
                  <a:schemeClr val="accent2"/>
                </a:solidFill>
                <a:latin typeface="Oswald" charset="0"/>
                <a:ea typeface="Oswald" charset="0"/>
                <a:cs typeface="Oswald" charset="0"/>
              </a:defRPr>
            </a:lvl4pPr>
            <a:lvl5pPr marL="11113" indent="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/>
              <a:buNone/>
              <a:tabLst/>
              <a:defRPr sz="120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4400" dirty="0"/>
              <a:t>MACHINES LEARN VERY DIFFERENTLY THAN HUMANS</a:t>
            </a:r>
          </a:p>
          <a:p>
            <a:pPr algn="l">
              <a:spcBef>
                <a:spcPts val="3000"/>
              </a:spcBef>
            </a:pPr>
            <a:r>
              <a:rPr lang="en-US" sz="2800" dirty="0"/>
              <a:t>Machines learn in five key ways:</a:t>
            </a:r>
          </a:p>
          <a:p>
            <a:pPr marL="457200" indent="-457200" algn="l">
              <a:spcBef>
                <a:spcPts val="1800"/>
              </a:spcBef>
              <a:buFont typeface="+mj-lt"/>
              <a:buAutoNum type="arabicPeriod"/>
            </a:pPr>
            <a:r>
              <a:rPr lang="en-US" sz="2000" dirty="0"/>
              <a:t>Fill in gaps in existing knowledge</a:t>
            </a:r>
          </a:p>
          <a:p>
            <a:pPr marL="457200" indent="-457200" algn="l">
              <a:spcBef>
                <a:spcPts val="1800"/>
              </a:spcBef>
              <a:buFont typeface="+mj-lt"/>
              <a:buAutoNum type="arabicPeriod"/>
            </a:pPr>
            <a:r>
              <a:rPr lang="en-US" sz="2000" dirty="0"/>
              <a:t>Emulate the human brain</a:t>
            </a:r>
          </a:p>
          <a:p>
            <a:pPr marL="457200" indent="-457200" algn="l">
              <a:spcBef>
                <a:spcPts val="1800"/>
              </a:spcBef>
              <a:buFont typeface="+mj-lt"/>
              <a:buAutoNum type="arabicPeriod"/>
            </a:pPr>
            <a:r>
              <a:rPr lang="en-US" sz="2000" dirty="0"/>
              <a:t>Simulate evolution over many generations</a:t>
            </a:r>
          </a:p>
          <a:p>
            <a:pPr marL="457200" indent="-457200" algn="l">
              <a:spcBef>
                <a:spcPts val="1800"/>
              </a:spcBef>
              <a:buFont typeface="+mj-lt"/>
              <a:buAutoNum type="arabicPeriod"/>
            </a:pPr>
            <a:r>
              <a:rPr lang="en-US" sz="2000" dirty="0"/>
              <a:t>Systematically reduce uncertainty</a:t>
            </a:r>
          </a:p>
          <a:p>
            <a:pPr marL="457200" indent="-457200" algn="l">
              <a:spcBef>
                <a:spcPts val="1800"/>
              </a:spcBef>
              <a:buFont typeface="+mj-lt"/>
              <a:buAutoNum type="arabicPeriod"/>
            </a:pPr>
            <a:r>
              <a:rPr lang="en-US" sz="2000" dirty="0"/>
              <a:t>Notice similarities or differences between old and new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7DDE05-202A-4570-B4F8-9D3A75A00FA1}"/>
              </a:ext>
            </a:extLst>
          </p:cNvPr>
          <p:cNvSpPr txBox="1"/>
          <p:nvPr/>
        </p:nvSpPr>
        <p:spPr>
          <a:xfrm>
            <a:off x="8525864" y="6303912"/>
            <a:ext cx="37356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  <a:latin typeface="Calibri Light" panose="020F0302020204030204"/>
              </a:rPr>
              <a:t>Source: The Master Algorithm, Booz Allen Analysis. </a:t>
            </a:r>
          </a:p>
        </p:txBody>
      </p:sp>
    </p:spTree>
    <p:extLst>
      <p:ext uri="{BB962C8B-B14F-4D97-AF65-F5344CB8AC3E}">
        <p14:creationId xmlns:p14="http://schemas.microsoft.com/office/powerpoint/2010/main" val="1711127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6184" y="409903"/>
            <a:ext cx="11436349" cy="6464956"/>
          </a:xfrm>
        </p:spPr>
        <p:txBody>
          <a:bodyPr anchor="t"/>
          <a:lstStyle/>
          <a:p>
            <a:r>
              <a:rPr lang="en-US" sz="4000" dirty="0"/>
              <a:t>INGENIOUS HUMANS VS INTELLIGENT MACHINES</a:t>
            </a:r>
          </a:p>
        </p:txBody>
      </p:sp>
      <p:sp>
        <p:nvSpPr>
          <p:cNvPr id="9" name="Rectangle: Rounded Corners 26"/>
          <p:cNvSpPr/>
          <p:nvPr/>
        </p:nvSpPr>
        <p:spPr>
          <a:xfrm>
            <a:off x="669787" y="3231629"/>
            <a:ext cx="4813621" cy="31602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9787" y="3817003"/>
            <a:ext cx="4813621" cy="2539157"/>
          </a:xfrm>
          <a:prstGeom prst="rect">
            <a:avLst/>
          </a:prstGeom>
        </p:spPr>
        <p:txBody>
          <a:bodyPr wrap="square" lIns="182880" rIns="182880">
            <a:spAutoFit/>
          </a:bodyPr>
          <a:lstStyle/>
          <a:p>
            <a:pPr marL="185738" indent="-185738"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cs typeface="Leelawadee" panose="020B0502040204020203" pitchFamily="34" charset="-34"/>
              </a:rPr>
              <a:t>Respond to human commands</a:t>
            </a:r>
          </a:p>
          <a:p>
            <a:pPr marL="185738" indent="-185738"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cs typeface="Leelawadee" panose="020B0502040204020203" pitchFamily="34" charset="-34"/>
              </a:rPr>
              <a:t>Drive down a major highway</a:t>
            </a:r>
          </a:p>
          <a:p>
            <a:pPr marL="185738" indent="-185738"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cs typeface="Leelawadee" panose="020B0502040204020203" pitchFamily="34" charset="-34"/>
              </a:rPr>
              <a:t>Select the best treatments for disease</a:t>
            </a:r>
          </a:p>
          <a:p>
            <a:pPr marL="185738" indent="-185738"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cs typeface="Leelawadee" panose="020B0502040204020203" pitchFamily="34" charset="-34"/>
              </a:rPr>
              <a:t>Write poems, music, and artwork </a:t>
            </a:r>
          </a:p>
          <a:p>
            <a:pPr marL="185738" indent="-185738"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cs typeface="Leelawadee" panose="020B0502040204020203" pitchFamily="34" charset="-34"/>
              </a:rPr>
              <a:t>Learn human tastes, preferences</a:t>
            </a:r>
          </a:p>
          <a:p>
            <a:pPr marL="185738" indent="-185738"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cs typeface="Leelawadee" panose="020B0502040204020203" pitchFamily="34" charset="-34"/>
              </a:rPr>
              <a:t>Outperform humans at strategy games</a:t>
            </a:r>
          </a:p>
          <a:p>
            <a:pPr marL="185738" indent="-185738"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cs typeface="Leelawadee" panose="020B0502040204020203" pitchFamily="34" charset="-34"/>
              </a:rPr>
              <a:t>Learn to perform narrow tasks better than humans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9787" y="3321473"/>
            <a:ext cx="4813621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swald" charset="0"/>
                <a:ea typeface="Oswald" charset="0"/>
                <a:cs typeface="Oswald" charset="0"/>
              </a:rPr>
              <a:t>MACHINE INTELLIGENCE </a:t>
            </a:r>
            <a:r>
              <a:rPr lang="en-US" sz="2400" i="1" dirty="0">
                <a:solidFill>
                  <a:schemeClr val="bg1"/>
                </a:solidFill>
                <a:latin typeface="Oswald" charset="0"/>
                <a:ea typeface="Oswald" charset="0"/>
                <a:cs typeface="Oswald" charset="0"/>
              </a:rPr>
              <a:t>CAN…</a:t>
            </a:r>
          </a:p>
        </p:txBody>
      </p:sp>
      <p:sp>
        <p:nvSpPr>
          <p:cNvPr id="14" name="Rectangle: Rounded Corners 22">
            <a:extLst>
              <a:ext uri="{FF2B5EF4-FFF2-40B4-BE49-F238E27FC236}">
                <a16:creationId xmlns:a16="http://schemas.microsoft.com/office/drawing/2014/main" id="{46626D6F-30FE-4D9C-9FA2-4DBB401F1B47}"/>
              </a:ext>
            </a:extLst>
          </p:cNvPr>
          <p:cNvSpPr/>
          <p:nvPr/>
        </p:nvSpPr>
        <p:spPr>
          <a:xfrm>
            <a:off x="6849023" y="3232433"/>
            <a:ext cx="4631778" cy="315920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49024" y="3817809"/>
            <a:ext cx="4631776" cy="2539157"/>
          </a:xfrm>
          <a:prstGeom prst="rect">
            <a:avLst/>
          </a:prstGeom>
        </p:spPr>
        <p:txBody>
          <a:bodyPr wrap="square" lIns="182880" rIns="182880">
            <a:spAutoFit/>
          </a:bodyPr>
          <a:lstStyle/>
          <a:p>
            <a:pPr marL="185738" indent="-185738"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cs typeface="Leelawadee" panose="020B0502040204020203" pitchFamily="34" charset="-34"/>
              </a:rPr>
              <a:t>Speak conversationally about just any topic you choose</a:t>
            </a:r>
          </a:p>
          <a:p>
            <a:pPr marL="185738" indent="-185738"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cs typeface="Leelawadee" panose="020B0502040204020203" pitchFamily="34" charset="-34"/>
              </a:rPr>
              <a:t>Drive in cities or bad weather </a:t>
            </a:r>
          </a:p>
          <a:p>
            <a:pPr marL="185738" indent="-185738"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cs typeface="Leelawadee" panose="020B0502040204020203" pitchFamily="34" charset="-34"/>
              </a:rPr>
              <a:t>Develop new treatments independently</a:t>
            </a:r>
          </a:p>
          <a:p>
            <a:pPr marL="185738" indent="-185738"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cs typeface="Leelawadee" panose="020B0502040204020203" pitchFamily="34" charset="-34"/>
              </a:rPr>
              <a:t>Create art that is better than humans'</a:t>
            </a:r>
          </a:p>
          <a:p>
            <a:pPr marL="185738" indent="-185738"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cs typeface="Leelawadee" panose="020B0502040204020203" pitchFamily="34" charset="-34"/>
              </a:rPr>
              <a:t>Understand human emotion, humor </a:t>
            </a:r>
          </a:p>
          <a:p>
            <a:pPr marL="185738" indent="-185738"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cs typeface="Leelawadee" panose="020B0502040204020203" pitchFamily="34" charset="-34"/>
              </a:rPr>
              <a:t>Invent new games to play </a:t>
            </a:r>
          </a:p>
          <a:p>
            <a:pPr marL="185738" indent="-185738"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cs typeface="Leelawadee" panose="020B0502040204020203" pitchFamily="34" charset="-34"/>
              </a:rPr>
              <a:t>Teach itself new skills independently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64822" y="3321473"/>
            <a:ext cx="4615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Oswald" charset="0"/>
                <a:ea typeface="Oswald" charset="0"/>
                <a:cs typeface="Oswald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MACHINE INTELLIGENCE </a:t>
            </a:r>
            <a:r>
              <a:rPr lang="en-US" i="1" dirty="0">
                <a:solidFill>
                  <a:schemeClr val="bg1"/>
                </a:solidFill>
              </a:rPr>
              <a:t>CANNOT…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9787" y="2277146"/>
            <a:ext cx="10811014" cy="707886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Today, machines can outpace humans on complex tasks, while a three-year old child can intuitively understand a scenario that even the most advanced MI cannot comprehend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46145" y="1261975"/>
            <a:ext cx="601292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cs typeface="Leelawadee" panose="020B0502040204020203" pitchFamily="34" charset="-34"/>
              </a:rPr>
              <a:t>“AI is both closer and farther off than we imagine”</a:t>
            </a:r>
          </a:p>
          <a:p>
            <a:pPr algn="r"/>
            <a:r>
              <a:rPr lang="en-US" i="1" dirty="0">
                <a:solidFill>
                  <a:schemeClr val="bg1"/>
                </a:solidFill>
                <a:cs typeface="Leelawadee" panose="020B0502040204020203" pitchFamily="34" charset="-34"/>
              </a:rPr>
              <a:t>-- Mark Zuckerberg, Founder &amp; CEO, Facebook</a:t>
            </a:r>
          </a:p>
        </p:txBody>
      </p:sp>
    </p:spTree>
    <p:extLst>
      <p:ext uri="{BB962C8B-B14F-4D97-AF65-F5344CB8AC3E}">
        <p14:creationId xmlns:p14="http://schemas.microsoft.com/office/powerpoint/2010/main" val="183612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6184" y="157655"/>
            <a:ext cx="11436349" cy="6717204"/>
          </a:xfrm>
        </p:spPr>
        <p:txBody>
          <a:bodyPr anchor="t"/>
          <a:lstStyle/>
          <a:p>
            <a:r>
              <a:rPr lang="en-US" sz="4800" dirty="0"/>
              <a:t>we've made advances, </a:t>
            </a:r>
            <a:br>
              <a:rPr lang="en-US" sz="4800" dirty="0"/>
            </a:br>
            <a:r>
              <a:rPr lang="en-US" sz="4800" dirty="0"/>
              <a:t>but we have a ways to go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6134" y="1807067"/>
            <a:ext cx="5173714" cy="505093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362" y="1807067"/>
            <a:ext cx="5254587" cy="503618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363" y="4336367"/>
            <a:ext cx="1299728" cy="1247310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1671118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87613" y="385279"/>
            <a:ext cx="7057698" cy="6087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5669" y="1876097"/>
            <a:ext cx="3513138" cy="215648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swald" charset="0"/>
                <a:ea typeface="Oswald" charset="0"/>
                <a:cs typeface="Oswald" charset="0"/>
              </a:rPr>
              <a:t>ADVANCES IN THE STATE OF THE ART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EF496E-E0A0-4B93-9A2B-A96B2B14A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8818052" y="721510"/>
            <a:ext cx="2927259" cy="5568932"/>
          </a:xfrm>
          <a:prstGeom prst="rect">
            <a:avLst/>
          </a:prstGeom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3BD3D0-B3FB-4AED-B53F-DD84495110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8" t="1054" r="2481" b="1054"/>
          <a:stretch/>
        </p:blipFill>
        <p:spPr>
          <a:xfrm>
            <a:off x="5019050" y="721510"/>
            <a:ext cx="3735938" cy="5263024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5BABF2-16B2-41C6-9113-D26AB10C3D8E}"/>
              </a:ext>
            </a:extLst>
          </p:cNvPr>
          <p:cNvSpPr txBox="1"/>
          <p:nvPr/>
        </p:nvSpPr>
        <p:spPr>
          <a:xfrm>
            <a:off x="9849853" y="6578118"/>
            <a:ext cx="23421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  <a:latin typeface="Calibri Light" panose="020F0302020204030204"/>
              </a:rPr>
              <a:t>Image source: OPENi, Fox News Video</a:t>
            </a:r>
          </a:p>
        </p:txBody>
      </p:sp>
    </p:spTree>
    <p:extLst>
      <p:ext uri="{BB962C8B-B14F-4D97-AF65-F5344CB8AC3E}">
        <p14:creationId xmlns:p14="http://schemas.microsoft.com/office/powerpoint/2010/main" val="944808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66185" y="0"/>
            <a:ext cx="7201264" cy="6874859"/>
          </a:xfrm>
        </p:spPr>
        <p:txBody>
          <a:bodyPr/>
          <a:lstStyle/>
          <a:p>
            <a:r>
              <a:rPr lang="en-US" dirty="0"/>
              <a:t>What could</a:t>
            </a:r>
            <a:br>
              <a:rPr lang="en-US" dirty="0"/>
            </a:br>
            <a:r>
              <a:rPr lang="en-US" dirty="0"/>
              <a:t>go wrong?</a:t>
            </a:r>
          </a:p>
        </p:txBody>
      </p:sp>
    </p:spTree>
    <p:extLst>
      <p:ext uri="{BB962C8B-B14F-4D97-AF65-F5344CB8AC3E}">
        <p14:creationId xmlns:p14="http://schemas.microsoft.com/office/powerpoint/2010/main" val="1401024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766440" y="882869"/>
            <a:ext cx="6900044" cy="5092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709" y="1966925"/>
            <a:ext cx="6401503" cy="35444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15710" y="1394283"/>
            <a:ext cx="6401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  <a:latin typeface="Oswald" charset="0"/>
                <a:ea typeface="Oswald" charset="0"/>
                <a:cs typeface="Oswald" charset="0"/>
              </a:rPr>
              <a:t>NOT BROAD ENOUGH DATA TRAINING SET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495" y="2168744"/>
            <a:ext cx="3373525" cy="1879600"/>
          </a:xfrm>
          <a:prstGeom prst="rect">
            <a:avLst/>
          </a:prstGeo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Oswald" charset="0"/>
                <a:ea typeface="Oswald" charset="0"/>
                <a:cs typeface="Oswald" charset="0"/>
              </a:rPr>
              <a:t>NOT ACCOUNTING FOR…</a:t>
            </a:r>
          </a:p>
        </p:txBody>
      </p:sp>
    </p:spTree>
    <p:extLst>
      <p:ext uri="{BB962C8B-B14F-4D97-AF65-F5344CB8AC3E}">
        <p14:creationId xmlns:p14="http://schemas.microsoft.com/office/powerpoint/2010/main" val="2036615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6440" y="882869"/>
            <a:ext cx="6900044" cy="5092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495" y="2168744"/>
            <a:ext cx="3373525" cy="18796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spc="100" baseline="0">
                <a:solidFill>
                  <a:schemeClr val="tx1"/>
                </a:solidFill>
                <a:latin typeface="oswald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Oswald" charset="0"/>
                <a:ea typeface="Oswald" charset="0"/>
                <a:cs typeface="Oswald" charset="0"/>
              </a:rPr>
              <a:t>NOT ACCOUNTING FOR…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15710" y="1394283"/>
            <a:ext cx="6401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  <a:latin typeface="Oswald" charset="0"/>
                <a:ea typeface="Oswald" charset="0"/>
                <a:cs typeface="Oswald" charset="0"/>
              </a:rPr>
              <a:t>DATA THAT'S NOT ANONYMIZED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362" y="1992607"/>
            <a:ext cx="4628197" cy="350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45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66440" y="882869"/>
            <a:ext cx="6900044" cy="5092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495" y="2168744"/>
            <a:ext cx="3373525" cy="18796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spc="100" baseline="0">
                <a:solidFill>
                  <a:schemeClr val="tx1"/>
                </a:solidFill>
                <a:latin typeface="oswald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Oswald" charset="0"/>
                <a:ea typeface="Oswald" charset="0"/>
                <a:cs typeface="Oswald" charset="0"/>
              </a:rPr>
              <a:t>NOT ACCOUNTING FOR…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15710" y="1063208"/>
            <a:ext cx="6401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  <a:latin typeface="Oswald" charset="0"/>
                <a:ea typeface="Oswald" charset="0"/>
                <a:cs typeface="Oswald" charset="0"/>
              </a:rPr>
              <a:t>MACHINE BIAS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0B0EA8-211B-459C-9457-C7F8BB1933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357" y="1651224"/>
            <a:ext cx="5642207" cy="39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97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6440" y="882869"/>
            <a:ext cx="6900044" cy="5092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495" y="2168744"/>
            <a:ext cx="3373525" cy="18796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spc="100" baseline="0">
                <a:solidFill>
                  <a:schemeClr val="tx1"/>
                </a:solidFill>
                <a:latin typeface="oswald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Oswald" charset="0"/>
                <a:ea typeface="Oswald" charset="0"/>
                <a:cs typeface="Oswald" charset="0"/>
              </a:rPr>
              <a:t>NOT ACCOUNTING FOR…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15710" y="1142035"/>
            <a:ext cx="6401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  <a:latin typeface="Oswald" charset="0"/>
                <a:ea typeface="Oswald" charset="0"/>
                <a:cs typeface="Oswald" charset="0"/>
              </a:rPr>
              <a:t>MAKING DECISIONS SOLELY BY INFERENCE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C2F508-89DF-44C2-89B2-1D1E59D87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354" y="1603700"/>
            <a:ext cx="2839403" cy="417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35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015710" y="1142035"/>
            <a:ext cx="6401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  <a:latin typeface="Oswald" charset="0"/>
                <a:ea typeface="Oswald" charset="0"/>
                <a:cs typeface="Oswald" charset="0"/>
              </a:rPr>
              <a:t>MAKING DECISIONS SOLELY BY INFERENCE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46F6F-DD95-1E4B-9567-9D53BCBB2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1" y="133303"/>
            <a:ext cx="9001125" cy="62603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7433B6-8292-7046-9436-6A88D9423263}"/>
              </a:ext>
            </a:extLst>
          </p:cNvPr>
          <p:cNvSpPr txBox="1"/>
          <p:nvPr/>
        </p:nvSpPr>
        <p:spPr>
          <a:xfrm>
            <a:off x="1485902" y="6422245"/>
            <a:ext cx="9444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www.boozallen.com/machineintelligence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66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2286000"/>
          </a:xfrm>
          <a:solidFill>
            <a:schemeClr val="accent5"/>
          </a:solidFill>
        </p:spPr>
        <p:txBody>
          <a:bodyPr/>
          <a:lstStyle/>
          <a:p>
            <a:r>
              <a:rPr lang="en-US" sz="4800" spc="300" dirty="0">
                <a:latin typeface="Georgia" charset="0"/>
                <a:ea typeface="Georgia" charset="0"/>
                <a:cs typeface="Georgia" charset="0"/>
              </a:rPr>
              <a:t>Leading</a:t>
            </a:r>
            <a:r>
              <a:rPr lang="en-US" sz="4800" dirty="0"/>
              <a:t> </a:t>
            </a:r>
            <a:r>
              <a:rPr lang="en-US" sz="3200" i="1" cap="none" spc="300" dirty="0">
                <a:latin typeface="Georgia" charset="0"/>
                <a:ea typeface="Georgia" charset="0"/>
                <a:cs typeface="Georgia" charset="0"/>
              </a:rPr>
              <a:t>the</a:t>
            </a:r>
            <a:r>
              <a:rPr lang="en-US" dirty="0"/>
              <a:t> Competition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0" y="2286000"/>
            <a:ext cx="12192000" cy="2286000"/>
          </a:xfrm>
          <a:prstGeom prst="rect">
            <a:avLst/>
          </a:prstGeom>
          <a:solidFill>
            <a:schemeClr val="accent3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charset="0"/>
              <a:buNone/>
              <a:defRPr sz="6000" b="0" i="0" kern="1200" cap="all" spc="200" baseline="0">
                <a:solidFill>
                  <a:schemeClr val="bg1"/>
                </a:solidFill>
                <a:latin typeface="Oswald"/>
                <a:ea typeface="Calibri" charset="0"/>
                <a:cs typeface="Calibri" charset="0"/>
              </a:defRPr>
            </a:lvl1pPr>
            <a:lvl2pPr marL="346075" indent="-1651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LucidaGrande" charset="0"/>
              <a:buChar char="-"/>
              <a:tabLst/>
              <a:defRPr sz="1800" i="0" kern="1200" cap="none" spc="100" baseline="0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/>
              <a:buNone/>
              <a:tabLst/>
              <a:defRPr sz="1200" i="1" kern="1200" baseline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5875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900"/>
              </a:spcAft>
              <a:buFont typeface="LucidaGrande" charset="0"/>
              <a:buNone/>
              <a:tabLst/>
              <a:defRPr sz="1400" kern="1200" cap="all" spc="100" baseline="0">
                <a:solidFill>
                  <a:schemeClr val="accent2"/>
                </a:solidFill>
                <a:latin typeface="Oswald" charset="0"/>
                <a:ea typeface="Oswald" charset="0"/>
                <a:cs typeface="Oswald" charset="0"/>
              </a:defRPr>
            </a:lvl4pPr>
            <a:lvl5pPr marL="11113" indent="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/>
              <a:buNone/>
              <a:tabLst/>
              <a:defRPr sz="120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spc="300" dirty="0">
                <a:latin typeface="Georgia" charset="0"/>
                <a:ea typeface="Georgia" charset="0"/>
                <a:cs typeface="Georgia" charset="0"/>
              </a:rPr>
              <a:t>Leading</a:t>
            </a:r>
            <a:r>
              <a:rPr lang="en-US" dirty="0"/>
              <a:t> </a:t>
            </a:r>
            <a:r>
              <a:rPr lang="en-US" sz="3200" i="1" cap="none" spc="300" dirty="0">
                <a:latin typeface="Georgia" charset="0"/>
                <a:ea typeface="Georgia" charset="0"/>
                <a:cs typeface="Georgia" charset="0"/>
              </a:rPr>
              <a:t>the</a:t>
            </a:r>
            <a:r>
              <a:rPr lang="en-US" dirty="0"/>
              <a:t> Organization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charset="0"/>
              <a:buNone/>
              <a:defRPr sz="6000" b="0" i="0" kern="1200" cap="all" spc="200" baseline="0">
                <a:solidFill>
                  <a:schemeClr val="bg1"/>
                </a:solidFill>
                <a:latin typeface="Oswald"/>
                <a:ea typeface="Calibri" charset="0"/>
                <a:cs typeface="Calibri" charset="0"/>
              </a:defRPr>
            </a:lvl1pPr>
            <a:lvl2pPr marL="346075" indent="-1651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LucidaGrande" charset="0"/>
              <a:buChar char="-"/>
              <a:tabLst/>
              <a:defRPr sz="1800" i="0" kern="1200" cap="none" spc="100" baseline="0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/>
              <a:buNone/>
              <a:tabLst/>
              <a:defRPr sz="1200" i="1" kern="1200" baseline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5875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900"/>
              </a:spcAft>
              <a:buFont typeface="LucidaGrande" charset="0"/>
              <a:buNone/>
              <a:tabLst/>
              <a:defRPr sz="1400" kern="1200" cap="all" spc="100" baseline="0">
                <a:solidFill>
                  <a:schemeClr val="accent2"/>
                </a:solidFill>
                <a:latin typeface="Oswald" charset="0"/>
                <a:ea typeface="Oswald" charset="0"/>
                <a:cs typeface="Oswald" charset="0"/>
              </a:defRPr>
            </a:lvl4pPr>
            <a:lvl5pPr marL="11113" indent="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/>
              <a:buNone/>
              <a:tabLst/>
              <a:defRPr sz="120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spc="300" dirty="0">
                <a:latin typeface="Georgia" charset="0"/>
                <a:ea typeface="Georgia" charset="0"/>
                <a:cs typeface="Georgia" charset="0"/>
              </a:rPr>
              <a:t>Leading</a:t>
            </a:r>
            <a:r>
              <a:rPr lang="en-US" dirty="0"/>
              <a:t> </a:t>
            </a:r>
            <a:r>
              <a:rPr lang="en-US" sz="3200" i="1" cap="none" spc="300" dirty="0">
                <a:latin typeface="Georgia" charset="0"/>
                <a:ea typeface="Georgia" charset="0"/>
                <a:cs typeface="Georgia" charset="0"/>
              </a:rPr>
              <a:t>the</a:t>
            </a:r>
            <a:r>
              <a:rPr lang="en-US" dirty="0"/>
              <a:t> State of the Art</a:t>
            </a:r>
          </a:p>
        </p:txBody>
      </p:sp>
    </p:spTree>
    <p:extLst>
      <p:ext uri="{BB962C8B-B14F-4D97-AF65-F5344CB8AC3E}">
        <p14:creationId xmlns:p14="http://schemas.microsoft.com/office/powerpoint/2010/main" val="1089567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256690" y="0"/>
            <a:ext cx="7545843" cy="6874859"/>
          </a:xfrm>
        </p:spPr>
        <p:txBody>
          <a:bodyPr/>
          <a:lstStyle/>
          <a:p>
            <a:r>
              <a:rPr lang="en-US" dirty="0"/>
              <a:t>So, what now?</a:t>
            </a:r>
          </a:p>
        </p:txBody>
      </p:sp>
    </p:spTree>
    <p:extLst>
      <p:ext uri="{BB962C8B-B14F-4D97-AF65-F5344CB8AC3E}">
        <p14:creationId xmlns:p14="http://schemas.microsoft.com/office/powerpoint/2010/main" val="929276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66184" y="0"/>
            <a:ext cx="4947343" cy="6874859"/>
          </a:xfrm>
        </p:spPr>
        <p:txBody>
          <a:bodyPr/>
          <a:lstStyle/>
          <a:p>
            <a:r>
              <a:rPr lang="en-US" dirty="0"/>
              <a:t>Take action</a:t>
            </a:r>
          </a:p>
        </p:txBody>
      </p:sp>
      <p:sp>
        <p:nvSpPr>
          <p:cNvPr id="13" name="Text Placeholder 7"/>
          <p:cNvSpPr txBox="1">
            <a:spLocks/>
          </p:cNvSpPr>
          <p:nvPr/>
        </p:nvSpPr>
        <p:spPr>
          <a:xfrm>
            <a:off x="5313527" y="2213202"/>
            <a:ext cx="6445687" cy="24484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charset="0"/>
              <a:buNone/>
              <a:defRPr sz="6000" b="0" i="0" kern="1200" cap="all" spc="200" baseline="0">
                <a:solidFill>
                  <a:schemeClr val="bg1"/>
                </a:solidFill>
                <a:latin typeface="Oswald"/>
                <a:ea typeface="Calibri" charset="0"/>
                <a:cs typeface="Calibri" charset="0"/>
              </a:defRPr>
            </a:lvl1pPr>
            <a:lvl2pPr marL="346075" indent="-1651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LucidaGrande" charset="0"/>
              <a:buChar char="-"/>
              <a:tabLst/>
              <a:defRPr sz="1800" i="0" kern="1200" cap="none" spc="100" baseline="0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/>
              <a:buNone/>
              <a:tabLst/>
              <a:defRPr sz="1200" i="1" kern="1200" baseline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5875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900"/>
              </a:spcAft>
              <a:buFont typeface="LucidaGrande" charset="0"/>
              <a:buNone/>
              <a:tabLst/>
              <a:defRPr sz="1400" kern="1200" cap="all" spc="100" baseline="0">
                <a:solidFill>
                  <a:schemeClr val="accent2"/>
                </a:solidFill>
                <a:latin typeface="Oswald" charset="0"/>
                <a:ea typeface="Oswald" charset="0"/>
                <a:cs typeface="Oswald" charset="0"/>
              </a:defRPr>
            </a:lvl4pPr>
            <a:lvl5pPr marL="11113" indent="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/>
              <a:buNone/>
              <a:tabLst/>
              <a:defRPr sz="120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indent="-234950" algn="l">
              <a:spcBef>
                <a:spcPts val="1800"/>
              </a:spcBef>
              <a:buFont typeface="Arial" charset="0"/>
              <a:buChar char="•"/>
            </a:pPr>
            <a:r>
              <a:rPr lang="en-US" sz="2000" dirty="0"/>
              <a:t>Fight the hype and negativity</a:t>
            </a:r>
          </a:p>
          <a:p>
            <a:pPr marL="234950" indent="-234950" algn="l">
              <a:spcBef>
                <a:spcPts val="1800"/>
              </a:spcBef>
              <a:buFont typeface="Arial" charset="0"/>
              <a:buChar char="•"/>
            </a:pPr>
            <a:r>
              <a:rPr lang="en-US" sz="2000" dirty="0"/>
              <a:t>Change your culture or find one that works</a:t>
            </a:r>
          </a:p>
          <a:p>
            <a:pPr marL="234950" indent="-234950" algn="l">
              <a:spcBef>
                <a:spcPts val="1800"/>
              </a:spcBef>
              <a:buFont typeface="Arial" charset="0"/>
              <a:buChar char="•"/>
            </a:pPr>
            <a:r>
              <a:rPr lang="en-US" sz="2000" dirty="0"/>
              <a:t>Find purpose in the work you do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686" y="4661656"/>
            <a:ext cx="3598108" cy="183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7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64653" y="0"/>
            <a:ext cx="7237880" cy="6874859"/>
          </a:xfrm>
        </p:spPr>
        <p:txBody>
          <a:bodyPr/>
          <a:lstStyle/>
          <a:p>
            <a:r>
              <a:rPr lang="en-US" dirty="0"/>
              <a:t>Join the conversation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22" y="255386"/>
            <a:ext cx="4100307" cy="6347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ubtitle 16"/>
          <p:cNvSpPr txBox="1">
            <a:spLocks/>
          </p:cNvSpPr>
          <p:nvPr/>
        </p:nvSpPr>
        <p:spPr>
          <a:xfrm>
            <a:off x="4564653" y="3793178"/>
            <a:ext cx="6029006" cy="129628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defRPr sz="140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6075" indent="-1651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LucidaGrande" charset="0"/>
              <a:buChar char="-"/>
              <a:tabLst/>
              <a:defRPr sz="1400" i="0" kern="1200" cap="none" spc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/>
              <a:buNone/>
              <a:tabLst/>
              <a:defRPr sz="1200" i="1" kern="1200" baseline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5875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900"/>
              </a:spcAft>
              <a:buFont typeface="LucidaGrande" charset="0"/>
              <a:buNone/>
              <a:tabLst/>
              <a:defRPr sz="1400" kern="1200" cap="all" spc="100" baseline="0">
                <a:solidFill>
                  <a:schemeClr val="accent2"/>
                </a:solidFill>
                <a:latin typeface="Oswald" charset="0"/>
                <a:ea typeface="Oswald" charset="0"/>
                <a:cs typeface="Oswald" charset="0"/>
              </a:defRPr>
            </a:lvl4pPr>
            <a:lvl5pPr marL="11113" indent="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/>
              <a:buNone/>
              <a:tabLst/>
              <a:defRPr sz="120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www.boozallen.com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/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machineintelligence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  <a:p>
            <a:pPr marL="0" indent="0" algn="r">
              <a:buNone/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@BoozDataScience</a:t>
            </a:r>
          </a:p>
          <a:p>
            <a:pPr algn="r"/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9552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2286000"/>
          </a:xfrm>
          <a:solidFill>
            <a:schemeClr val="accent5"/>
          </a:solidFill>
        </p:spPr>
        <p:txBody>
          <a:bodyPr/>
          <a:lstStyle/>
          <a:p>
            <a:r>
              <a:rPr lang="en-US" sz="4800" spc="300" dirty="0">
                <a:latin typeface="Georgia" charset="0"/>
                <a:ea typeface="Georgia" charset="0"/>
                <a:cs typeface="Georgia" charset="0"/>
              </a:rPr>
              <a:t>Leading</a:t>
            </a:r>
            <a:r>
              <a:rPr lang="en-US" sz="4800" dirty="0"/>
              <a:t> </a:t>
            </a:r>
            <a:r>
              <a:rPr lang="en-US" sz="3200" i="1" cap="none" spc="300" dirty="0">
                <a:latin typeface="Georgia" charset="0"/>
                <a:ea typeface="Georgia" charset="0"/>
                <a:cs typeface="Georgia" charset="0"/>
              </a:rPr>
              <a:t>the</a:t>
            </a:r>
            <a:r>
              <a:rPr lang="en-US" dirty="0"/>
              <a:t> Competition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0" y="2286000"/>
            <a:ext cx="12192000" cy="2286000"/>
          </a:xfrm>
          <a:prstGeom prst="rect">
            <a:avLst/>
          </a:prstGeom>
          <a:solidFill>
            <a:schemeClr val="accent3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charset="0"/>
              <a:buNone/>
              <a:defRPr sz="6000" b="0" i="0" kern="1200" cap="all" spc="200" baseline="0">
                <a:solidFill>
                  <a:schemeClr val="bg1"/>
                </a:solidFill>
                <a:latin typeface="Oswald"/>
                <a:ea typeface="Calibri" charset="0"/>
                <a:cs typeface="Calibri" charset="0"/>
              </a:defRPr>
            </a:lvl1pPr>
            <a:lvl2pPr marL="346075" indent="-1651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LucidaGrande" charset="0"/>
              <a:buChar char="-"/>
              <a:tabLst/>
              <a:defRPr sz="1800" i="0" kern="1200" cap="none" spc="100" baseline="0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/>
              <a:buNone/>
              <a:tabLst/>
              <a:defRPr sz="1200" i="1" kern="1200" baseline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5875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900"/>
              </a:spcAft>
              <a:buFont typeface="LucidaGrande" charset="0"/>
              <a:buNone/>
              <a:tabLst/>
              <a:defRPr sz="1400" kern="1200" cap="all" spc="100" baseline="0">
                <a:solidFill>
                  <a:schemeClr val="accent2"/>
                </a:solidFill>
                <a:latin typeface="Oswald" charset="0"/>
                <a:ea typeface="Oswald" charset="0"/>
                <a:cs typeface="Oswald" charset="0"/>
              </a:defRPr>
            </a:lvl4pPr>
            <a:lvl5pPr marL="11113" indent="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/>
              <a:buNone/>
              <a:tabLst/>
              <a:defRPr sz="120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spc="300" dirty="0">
                <a:latin typeface="Georgia" charset="0"/>
                <a:ea typeface="Georgia" charset="0"/>
                <a:cs typeface="Georgia" charset="0"/>
              </a:rPr>
              <a:t>Leading</a:t>
            </a:r>
            <a:r>
              <a:rPr lang="en-US" dirty="0"/>
              <a:t> </a:t>
            </a:r>
            <a:r>
              <a:rPr lang="en-US" sz="3200" i="1" cap="none" spc="300" dirty="0">
                <a:latin typeface="Georgia" charset="0"/>
                <a:ea typeface="Georgia" charset="0"/>
                <a:cs typeface="Georgia" charset="0"/>
              </a:rPr>
              <a:t>the</a:t>
            </a:r>
            <a:r>
              <a:rPr lang="en-US" dirty="0"/>
              <a:t> Organization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charset="0"/>
              <a:buNone/>
              <a:defRPr sz="6000" b="0" i="0" kern="1200" cap="all" spc="200" baseline="0">
                <a:solidFill>
                  <a:schemeClr val="bg1"/>
                </a:solidFill>
                <a:latin typeface="Oswald"/>
                <a:ea typeface="Calibri" charset="0"/>
                <a:cs typeface="Calibri" charset="0"/>
              </a:defRPr>
            </a:lvl1pPr>
            <a:lvl2pPr marL="346075" indent="-1651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LucidaGrande" charset="0"/>
              <a:buChar char="-"/>
              <a:tabLst/>
              <a:defRPr sz="1800" i="0" kern="1200" cap="none" spc="100" baseline="0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/>
              <a:buNone/>
              <a:tabLst/>
              <a:defRPr sz="1200" i="1" kern="1200" baseline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5875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900"/>
              </a:spcAft>
              <a:buFont typeface="LucidaGrande" charset="0"/>
              <a:buNone/>
              <a:tabLst/>
              <a:defRPr sz="1400" kern="1200" cap="all" spc="100" baseline="0">
                <a:solidFill>
                  <a:schemeClr val="accent2"/>
                </a:solidFill>
                <a:latin typeface="Oswald" charset="0"/>
                <a:ea typeface="Oswald" charset="0"/>
                <a:cs typeface="Oswald" charset="0"/>
              </a:defRPr>
            </a:lvl4pPr>
            <a:lvl5pPr marL="11113" indent="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/>
              <a:buNone/>
              <a:tabLst/>
              <a:defRPr sz="120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spc="300" dirty="0">
                <a:latin typeface="Georgia" charset="0"/>
                <a:ea typeface="Georgia" charset="0"/>
                <a:cs typeface="Georgia" charset="0"/>
              </a:rPr>
              <a:t>Leading</a:t>
            </a:r>
            <a:r>
              <a:rPr lang="en-US" dirty="0"/>
              <a:t> </a:t>
            </a:r>
            <a:r>
              <a:rPr lang="en-US" sz="3200" i="1" cap="none" spc="300" dirty="0">
                <a:latin typeface="Georgia" charset="0"/>
                <a:ea typeface="Georgia" charset="0"/>
                <a:cs typeface="Georgia" charset="0"/>
              </a:rPr>
              <a:t>the</a:t>
            </a:r>
            <a:r>
              <a:rPr lang="en-US" dirty="0"/>
              <a:t> State of the Art</a:t>
            </a:r>
          </a:p>
        </p:txBody>
      </p:sp>
      <p:sp>
        <p:nvSpPr>
          <p:cNvPr id="6" name="Rectangle 5"/>
          <p:cNvSpPr/>
          <p:nvPr/>
        </p:nvSpPr>
        <p:spPr>
          <a:xfrm flipV="1">
            <a:off x="0" y="2286000"/>
            <a:ext cx="12192000" cy="4572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4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03530" y="0"/>
            <a:ext cx="7577641" cy="6874859"/>
          </a:xfrm>
        </p:spPr>
        <p:txBody>
          <a:bodyPr/>
          <a:lstStyle/>
          <a:p>
            <a:r>
              <a:rPr lang="en-US" sz="16600" dirty="0"/>
              <a:t>4,178</a:t>
            </a:r>
            <a:endParaRPr lang="uk-UA" sz="16600" dirty="0"/>
          </a:p>
        </p:txBody>
      </p:sp>
      <p:sp>
        <p:nvSpPr>
          <p:cNvPr id="5" name="Rectangle 4"/>
          <p:cNvSpPr/>
          <p:nvPr/>
        </p:nvSpPr>
        <p:spPr>
          <a:xfrm>
            <a:off x="8555469" y="6083303"/>
            <a:ext cx="29964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en-US" sz="10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Angel.co</a:t>
            </a:r>
            <a:endParaRPr lang="en-US" sz="1000" i="1" u="sng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5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6600" dirty="0"/>
              <a:t>$93.7b</a:t>
            </a:r>
          </a:p>
        </p:txBody>
      </p:sp>
      <p:sp>
        <p:nvSpPr>
          <p:cNvPr id="5" name="Rectangle 4"/>
          <p:cNvSpPr/>
          <p:nvPr/>
        </p:nvSpPr>
        <p:spPr>
          <a:xfrm>
            <a:off x="8555469" y="6083303"/>
            <a:ext cx="29964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Recode</a:t>
            </a:r>
          </a:p>
        </p:txBody>
      </p:sp>
    </p:spTree>
    <p:extLst>
      <p:ext uri="{BB962C8B-B14F-4D97-AF65-F5344CB8AC3E}">
        <p14:creationId xmlns:p14="http://schemas.microsoft.com/office/powerpoint/2010/main" val="302535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729296" y="1009287"/>
            <a:ext cx="4733408" cy="4733408"/>
          </a:xfrm>
          <a:prstGeom prst="ellipse">
            <a:avLst/>
          </a:prstGeom>
          <a:noFill/>
          <a:ln w="149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6600" dirty="0"/>
              <a:t>42</a:t>
            </a:r>
            <a:r>
              <a:rPr lang="en-US" sz="11500" dirty="0"/>
              <a:t>%</a:t>
            </a:r>
            <a:endParaRPr lang="en-US" sz="16600" dirty="0"/>
          </a:p>
        </p:txBody>
      </p:sp>
      <p:sp>
        <p:nvSpPr>
          <p:cNvPr id="5" name="Rectangle 4"/>
          <p:cNvSpPr/>
          <p:nvPr/>
        </p:nvSpPr>
        <p:spPr>
          <a:xfrm>
            <a:off x="8555469" y="6083303"/>
            <a:ext cx="29964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US" sz="1050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CBInsights</a:t>
            </a:r>
            <a:endParaRPr lang="en-US" sz="105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3097590"/>
              </p:ext>
            </p:extLst>
          </p:nvPr>
        </p:nvGraphicFramePr>
        <p:xfrm>
          <a:off x="2032000" y="666658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7041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6185" y="0"/>
            <a:ext cx="7969570" cy="6874859"/>
          </a:xfrm>
        </p:spPr>
        <p:txBody>
          <a:bodyPr/>
          <a:lstStyle/>
          <a:p>
            <a:r>
              <a:rPr lang="en-US" sz="16600" dirty="0"/>
              <a:t>$31b</a:t>
            </a:r>
          </a:p>
        </p:txBody>
      </p:sp>
      <p:sp>
        <p:nvSpPr>
          <p:cNvPr id="5" name="Rectangle 4"/>
          <p:cNvSpPr/>
          <p:nvPr/>
        </p:nvSpPr>
        <p:spPr>
          <a:xfrm>
            <a:off x="4592360" y="6083303"/>
            <a:ext cx="29964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SCMP</a:t>
            </a:r>
          </a:p>
        </p:txBody>
      </p:sp>
    </p:spTree>
    <p:extLst>
      <p:ext uri="{BB962C8B-B14F-4D97-AF65-F5344CB8AC3E}">
        <p14:creationId xmlns:p14="http://schemas.microsoft.com/office/powerpoint/2010/main" val="599863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pc="300" dirty="0">
                <a:latin typeface="Georgia" charset="0"/>
                <a:ea typeface="Georgia" charset="0"/>
                <a:cs typeface="Georgia" charset="0"/>
              </a:rPr>
              <a:t>Facts tell…</a:t>
            </a:r>
            <a:br>
              <a:rPr lang="en-US" spc="300" dirty="0">
                <a:latin typeface="Georgia" charset="0"/>
                <a:ea typeface="Georgia" charset="0"/>
                <a:cs typeface="Georgia" charset="0"/>
              </a:rPr>
            </a:br>
            <a:r>
              <a:rPr lang="en-US" sz="9600" dirty="0"/>
              <a:t>Stories sell</a:t>
            </a:r>
          </a:p>
        </p:txBody>
      </p:sp>
    </p:spTree>
    <p:extLst>
      <p:ext uri="{BB962C8B-B14F-4D97-AF65-F5344CB8AC3E}">
        <p14:creationId xmlns:p14="http://schemas.microsoft.com/office/powerpoint/2010/main" val="905802317"/>
      </p:ext>
    </p:extLst>
  </p:cSld>
  <p:clrMapOvr>
    <a:masterClrMapping/>
  </p:clrMapOvr>
</p:sld>
</file>

<file path=ppt/theme/theme1.xml><?xml version="1.0" encoding="utf-8"?>
<a:theme xmlns:a="http://schemas.openxmlformats.org/drawingml/2006/main" name="NW Narrow Master">
  <a:themeElements>
    <a:clrScheme name="Data science build guide">
      <a:dk1>
        <a:srgbClr val="000000"/>
      </a:dk1>
      <a:lt1>
        <a:srgbClr val="FFFFFF"/>
      </a:lt1>
      <a:dk2>
        <a:srgbClr val="243646"/>
      </a:dk2>
      <a:lt2>
        <a:srgbClr val="E7E6E6"/>
      </a:lt2>
      <a:accent1>
        <a:srgbClr val="0D5484"/>
      </a:accent1>
      <a:accent2>
        <a:srgbClr val="488DAE"/>
      </a:accent2>
      <a:accent3>
        <a:srgbClr val="2A357E"/>
      </a:accent3>
      <a:accent4>
        <a:srgbClr val="DB641D"/>
      </a:accent4>
      <a:accent5>
        <a:srgbClr val="8C1820"/>
      </a:accent5>
      <a:accent6>
        <a:srgbClr val="7D5D40"/>
      </a:accent6>
      <a:hlink>
        <a:srgbClr val="0D5484"/>
      </a:hlink>
      <a:folHlink>
        <a:srgbClr val="488DA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l Wide" id="{196C1BBA-2914-1841-AF45-B461873B9462}" vid="{27A3663A-32B4-4A49-B22B-F15164877211}"/>
    </a:ext>
  </a:extLst>
</a:theme>
</file>

<file path=ppt/theme/theme2.xml><?xml version="1.0" encoding="utf-8"?>
<a:theme xmlns:a="http://schemas.openxmlformats.org/drawingml/2006/main" name="Wide">
  <a:themeElements>
    <a:clrScheme name="Custom 7">
      <a:dk1>
        <a:srgbClr val="000000"/>
      </a:dk1>
      <a:lt1>
        <a:srgbClr val="FFFFFF"/>
      </a:lt1>
      <a:dk2>
        <a:srgbClr val="243646"/>
      </a:dk2>
      <a:lt2>
        <a:srgbClr val="E7E6E6"/>
      </a:lt2>
      <a:accent1>
        <a:srgbClr val="035157"/>
      </a:accent1>
      <a:accent2>
        <a:srgbClr val="00A6B7"/>
      </a:accent2>
      <a:accent3>
        <a:srgbClr val="243646"/>
      </a:accent3>
      <a:accent4>
        <a:srgbClr val="73A74C"/>
      </a:accent4>
      <a:accent5>
        <a:srgbClr val="D3461E"/>
      </a:accent5>
      <a:accent6>
        <a:srgbClr val="D6E25A"/>
      </a:accent6>
      <a:hlink>
        <a:srgbClr val="035157"/>
      </a:hlink>
      <a:folHlink>
        <a:srgbClr val="00A6B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l Wide" id="{196C1BBA-2914-1841-AF45-B461873B9462}" vid="{0A31502A-B0FE-774E-856E-465F6F2469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Teal Wide</Template>
  <TotalTime>2768</TotalTime>
  <Words>589</Words>
  <Application>Microsoft Macintosh PowerPoint</Application>
  <PresentationFormat>Widescreen</PresentationFormat>
  <Paragraphs>115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Calibri</vt:lpstr>
      <vt:lpstr>Calibri Light</vt:lpstr>
      <vt:lpstr>Georgia</vt:lpstr>
      <vt:lpstr>Leelawadee</vt:lpstr>
      <vt:lpstr>LucidaGrande</vt:lpstr>
      <vt:lpstr>Oswald</vt:lpstr>
      <vt:lpstr>Oswald</vt:lpstr>
      <vt:lpstr>Times New Roman</vt:lpstr>
      <vt:lpstr>NW Narrow Master</vt:lpstr>
      <vt:lpstr>Wide</vt:lpstr>
      <vt:lpstr>Leading in an  AI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ADVANCES IN THE STATE OF THE ART</vt:lpstr>
      <vt:lpstr>PowerPoint Presentation</vt:lpstr>
      <vt:lpstr>NOT ACCOUNTING FOR…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Bauguess</dc:creator>
  <cp:lastModifiedBy>Beben, Stephanie [USA]</cp:lastModifiedBy>
  <cp:revision>83</cp:revision>
  <cp:lastPrinted>2016-11-21T14:15:42Z</cp:lastPrinted>
  <dcterms:created xsi:type="dcterms:W3CDTF">2017-10-19T02:20:32Z</dcterms:created>
  <dcterms:modified xsi:type="dcterms:W3CDTF">2018-03-07T17:23:22Z</dcterms:modified>
</cp:coreProperties>
</file>